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259" r:id="rId3"/>
    <p:sldId id="321" r:id="rId4"/>
    <p:sldId id="345" r:id="rId5"/>
    <p:sldId id="346" r:id="rId6"/>
    <p:sldId id="347" r:id="rId7"/>
    <p:sldId id="348" r:id="rId8"/>
    <p:sldId id="351" r:id="rId9"/>
    <p:sldId id="352" r:id="rId10"/>
    <p:sldId id="353" r:id="rId11"/>
    <p:sldId id="354" r:id="rId12"/>
    <p:sldId id="355" r:id="rId13"/>
    <p:sldId id="356" r:id="rId14"/>
    <p:sldId id="357" r:id="rId15"/>
    <p:sldId id="358" r:id="rId16"/>
    <p:sldId id="359" r:id="rId17"/>
    <p:sldId id="360" r:id="rId18"/>
    <p:sldId id="361" r:id="rId19"/>
    <p:sldId id="362" r:id="rId20"/>
  </p:sldIdLst>
  <p:sldSz cx="9144000" cy="6858000" type="screen4x3"/>
  <p:notesSz cx="9144000" cy="6858000"/>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82">
          <p15:clr>
            <a:srgbClr val="A4A3A4"/>
          </p15:clr>
        </p15:guide>
        <p15:guide id="3"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1B68"/>
    <a:srgbClr val="1E3880"/>
    <a:srgbClr val="59713D"/>
    <a:srgbClr val="3A3668"/>
    <a:srgbClr val="006E77"/>
    <a:srgbClr val="990000"/>
    <a:srgbClr val="E4D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autoAdjust="0"/>
    <p:restoredTop sz="88345" autoAdjust="0"/>
  </p:normalViewPr>
  <p:slideViewPr>
    <p:cSldViewPr>
      <p:cViewPr varScale="1">
        <p:scale>
          <a:sx n="66" d="100"/>
          <a:sy n="66" d="100"/>
        </p:scale>
        <p:origin x="1302" y="60"/>
      </p:cViewPr>
      <p:guideLst>
        <p:guide orient="horz" pos="2160"/>
        <p:guide orient="horz" pos="482"/>
        <p:guide pos="2880"/>
      </p:guideLst>
    </p:cSldViewPr>
  </p:slideViewPr>
  <p:notesTextViewPr>
    <p:cViewPr>
      <p:scale>
        <a:sx n="100" d="100"/>
        <a:sy n="100" d="100"/>
      </p:scale>
      <p:origin x="0" y="0"/>
    </p:cViewPr>
  </p:notesTextViewPr>
  <p:notesViewPr>
    <p:cSldViewPr>
      <p:cViewPr>
        <p:scale>
          <a:sx n="154" d="100"/>
          <a:sy n="154" d="100"/>
        </p:scale>
        <p:origin x="648" y="78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ltLang="en-US"/>
          </a:p>
        </p:txBody>
      </p:sp>
      <p:sp>
        <p:nvSpPr>
          <p:cNvPr id="17411"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B8B2BFA-EFD5-42C5-B152-4D26B61ABD62}" type="datetimeFigureOut">
              <a:rPr lang="pl-PL" altLang="en-US"/>
              <a:pPr/>
              <a:t>28.04.2019</a:t>
            </a:fld>
            <a:endParaRPr lang="pl-PL" altLang="en-US"/>
          </a:p>
        </p:txBody>
      </p:sp>
      <p:sp>
        <p:nvSpPr>
          <p:cNvPr id="17412"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ltLang="en-US"/>
          </a:p>
        </p:txBody>
      </p:sp>
      <p:sp>
        <p:nvSpPr>
          <p:cNvPr id="17413"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6671DCA-725C-4A85-8E72-9BC83C23453E}" type="slidenum">
              <a:rPr lang="pl-PL" altLang="en-US"/>
              <a:pPr/>
              <a:t>‹#›</a:t>
            </a:fld>
            <a:endParaRPr lang="pl-PL" altLang="en-US"/>
          </a:p>
        </p:txBody>
      </p:sp>
    </p:spTree>
    <p:extLst>
      <p:ext uri="{BB962C8B-B14F-4D97-AF65-F5344CB8AC3E}">
        <p14:creationId xmlns:p14="http://schemas.microsoft.com/office/powerpoint/2010/main" val="2438996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Symbol zastępczy daty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651FB55-B5C6-4E14-88C3-CD472F77F9E8}" type="datetimeFigureOut">
              <a:rPr lang="pl-PL" altLang="en-US"/>
              <a:pPr/>
              <a:t>28.04.2019</a:t>
            </a:fld>
            <a:endParaRPr lang="pl-PL" altLang="en-US"/>
          </a:p>
        </p:txBody>
      </p:sp>
      <p:sp>
        <p:nvSpPr>
          <p:cNvPr id="4" name="Symbol zastępczy obrazu slajdu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pl-PL" noProof="0" smtClean="0"/>
          </a:p>
        </p:txBody>
      </p:sp>
      <p:sp>
        <p:nvSpPr>
          <p:cNvPr id="5" name="Symbol zastępczy notatek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p>
        </p:txBody>
      </p:sp>
      <p:sp>
        <p:nvSpPr>
          <p:cNvPr id="6" name="Symbol zastępczy stopki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ymbol zastępczy numeru slajdu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B9D1705-0A7D-4F0A-93FA-D6974115C5F6}" type="slidenum">
              <a:rPr lang="pl-PL" altLang="en-US"/>
              <a:pPr/>
              <a:t>‹#›</a:t>
            </a:fld>
            <a:endParaRPr lang="pl-PL" altLang="en-US"/>
          </a:p>
        </p:txBody>
      </p:sp>
    </p:spTree>
    <p:extLst>
      <p:ext uri="{BB962C8B-B14F-4D97-AF65-F5344CB8AC3E}">
        <p14:creationId xmlns:p14="http://schemas.microsoft.com/office/powerpoint/2010/main" val="3103333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3316"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447C5F9-0E0B-44B6-BDC8-1738B383094F}" type="slidenum">
              <a:rPr lang="pl-PL" altLang="pl-PL">
                <a:latin typeface="Arial" charset="0"/>
              </a:rPr>
              <a:pPr eaLnBrk="1" hangingPunct="1">
                <a:spcBef>
                  <a:spcPct val="0"/>
                </a:spcBef>
              </a:pPr>
              <a:t>1</a:t>
            </a:fld>
            <a:endParaRPr lang="pl-PL" altLang="pl-PL">
              <a:latin typeface="Arial" charset="0"/>
            </a:endParaRPr>
          </a:p>
        </p:txBody>
      </p:sp>
    </p:spTree>
    <p:extLst>
      <p:ext uri="{BB962C8B-B14F-4D97-AF65-F5344CB8AC3E}">
        <p14:creationId xmlns:p14="http://schemas.microsoft.com/office/powerpoint/2010/main" val="118027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10</a:t>
            </a:fld>
            <a:endParaRPr lang="pl-PL" altLang="pl-PL">
              <a:solidFill>
                <a:srgbClr val="000000"/>
              </a:solidFill>
              <a:latin typeface="Arial" charset="0"/>
            </a:endParaRPr>
          </a:p>
        </p:txBody>
      </p:sp>
    </p:spTree>
    <p:extLst>
      <p:ext uri="{BB962C8B-B14F-4D97-AF65-F5344CB8AC3E}">
        <p14:creationId xmlns:p14="http://schemas.microsoft.com/office/powerpoint/2010/main" val="133632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11</a:t>
            </a:fld>
            <a:endParaRPr lang="pl-PL" altLang="pl-PL">
              <a:solidFill>
                <a:srgbClr val="000000"/>
              </a:solidFill>
              <a:latin typeface="Arial" charset="0"/>
            </a:endParaRPr>
          </a:p>
        </p:txBody>
      </p:sp>
    </p:spTree>
    <p:extLst>
      <p:ext uri="{BB962C8B-B14F-4D97-AF65-F5344CB8AC3E}">
        <p14:creationId xmlns:p14="http://schemas.microsoft.com/office/powerpoint/2010/main" val="452745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12</a:t>
            </a:fld>
            <a:endParaRPr lang="pl-PL" altLang="pl-PL">
              <a:solidFill>
                <a:srgbClr val="000000"/>
              </a:solidFill>
              <a:latin typeface="Arial" charset="0"/>
            </a:endParaRPr>
          </a:p>
        </p:txBody>
      </p:sp>
    </p:spTree>
    <p:extLst>
      <p:ext uri="{BB962C8B-B14F-4D97-AF65-F5344CB8AC3E}">
        <p14:creationId xmlns:p14="http://schemas.microsoft.com/office/powerpoint/2010/main" val="267429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13</a:t>
            </a:fld>
            <a:endParaRPr lang="pl-PL" altLang="pl-PL">
              <a:solidFill>
                <a:srgbClr val="000000"/>
              </a:solidFill>
              <a:latin typeface="Arial" charset="0"/>
            </a:endParaRPr>
          </a:p>
        </p:txBody>
      </p:sp>
    </p:spTree>
    <p:extLst>
      <p:ext uri="{BB962C8B-B14F-4D97-AF65-F5344CB8AC3E}">
        <p14:creationId xmlns:p14="http://schemas.microsoft.com/office/powerpoint/2010/main" val="217533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14</a:t>
            </a:fld>
            <a:endParaRPr lang="pl-PL" altLang="pl-PL">
              <a:solidFill>
                <a:srgbClr val="000000"/>
              </a:solidFill>
              <a:latin typeface="Arial" charset="0"/>
            </a:endParaRPr>
          </a:p>
        </p:txBody>
      </p:sp>
    </p:spTree>
    <p:extLst>
      <p:ext uri="{BB962C8B-B14F-4D97-AF65-F5344CB8AC3E}">
        <p14:creationId xmlns:p14="http://schemas.microsoft.com/office/powerpoint/2010/main" val="350387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15</a:t>
            </a:fld>
            <a:endParaRPr lang="pl-PL" altLang="pl-PL">
              <a:solidFill>
                <a:srgbClr val="000000"/>
              </a:solidFill>
              <a:latin typeface="Arial" charset="0"/>
            </a:endParaRPr>
          </a:p>
        </p:txBody>
      </p:sp>
    </p:spTree>
    <p:extLst>
      <p:ext uri="{BB962C8B-B14F-4D97-AF65-F5344CB8AC3E}">
        <p14:creationId xmlns:p14="http://schemas.microsoft.com/office/powerpoint/2010/main" val="354193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16</a:t>
            </a:fld>
            <a:endParaRPr lang="pl-PL" altLang="pl-PL">
              <a:solidFill>
                <a:srgbClr val="000000"/>
              </a:solidFill>
              <a:latin typeface="Arial" charset="0"/>
            </a:endParaRPr>
          </a:p>
        </p:txBody>
      </p:sp>
    </p:spTree>
    <p:extLst>
      <p:ext uri="{BB962C8B-B14F-4D97-AF65-F5344CB8AC3E}">
        <p14:creationId xmlns:p14="http://schemas.microsoft.com/office/powerpoint/2010/main" val="323899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17</a:t>
            </a:fld>
            <a:endParaRPr lang="pl-PL" altLang="pl-PL">
              <a:solidFill>
                <a:srgbClr val="000000"/>
              </a:solidFill>
              <a:latin typeface="Arial" charset="0"/>
            </a:endParaRPr>
          </a:p>
        </p:txBody>
      </p:sp>
    </p:spTree>
    <p:extLst>
      <p:ext uri="{BB962C8B-B14F-4D97-AF65-F5344CB8AC3E}">
        <p14:creationId xmlns:p14="http://schemas.microsoft.com/office/powerpoint/2010/main" val="131473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18</a:t>
            </a:fld>
            <a:endParaRPr lang="pl-PL" altLang="pl-PL">
              <a:solidFill>
                <a:srgbClr val="000000"/>
              </a:solidFill>
              <a:latin typeface="Arial" charset="0"/>
            </a:endParaRPr>
          </a:p>
        </p:txBody>
      </p:sp>
    </p:spTree>
    <p:extLst>
      <p:ext uri="{BB962C8B-B14F-4D97-AF65-F5344CB8AC3E}">
        <p14:creationId xmlns:p14="http://schemas.microsoft.com/office/powerpoint/2010/main" val="43169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a:t>
            </a:fld>
            <a:endParaRPr lang="pl-PL" altLang="pl-PL">
              <a:solidFill>
                <a:srgbClr val="000000"/>
              </a:solidFill>
              <a:latin typeface="Arial" charset="0"/>
            </a:endParaRPr>
          </a:p>
        </p:txBody>
      </p:sp>
    </p:spTree>
    <p:extLst>
      <p:ext uri="{BB962C8B-B14F-4D97-AF65-F5344CB8AC3E}">
        <p14:creationId xmlns:p14="http://schemas.microsoft.com/office/powerpoint/2010/main" val="20024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3</a:t>
            </a:fld>
            <a:endParaRPr lang="pl-PL" altLang="pl-PL">
              <a:solidFill>
                <a:srgbClr val="000000"/>
              </a:solidFill>
              <a:latin typeface="Arial" charset="0"/>
            </a:endParaRPr>
          </a:p>
        </p:txBody>
      </p:sp>
    </p:spTree>
    <p:extLst>
      <p:ext uri="{BB962C8B-B14F-4D97-AF65-F5344CB8AC3E}">
        <p14:creationId xmlns:p14="http://schemas.microsoft.com/office/powerpoint/2010/main" val="18946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4</a:t>
            </a:fld>
            <a:endParaRPr lang="pl-PL" altLang="pl-PL">
              <a:solidFill>
                <a:srgbClr val="000000"/>
              </a:solidFill>
              <a:latin typeface="Arial" charset="0"/>
            </a:endParaRPr>
          </a:p>
        </p:txBody>
      </p:sp>
    </p:spTree>
    <p:extLst>
      <p:ext uri="{BB962C8B-B14F-4D97-AF65-F5344CB8AC3E}">
        <p14:creationId xmlns:p14="http://schemas.microsoft.com/office/powerpoint/2010/main" val="108397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5</a:t>
            </a:fld>
            <a:endParaRPr lang="pl-PL" altLang="pl-PL">
              <a:solidFill>
                <a:srgbClr val="000000"/>
              </a:solidFill>
              <a:latin typeface="Arial" charset="0"/>
            </a:endParaRPr>
          </a:p>
        </p:txBody>
      </p:sp>
    </p:spTree>
    <p:extLst>
      <p:ext uri="{BB962C8B-B14F-4D97-AF65-F5344CB8AC3E}">
        <p14:creationId xmlns:p14="http://schemas.microsoft.com/office/powerpoint/2010/main" val="282146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6</a:t>
            </a:fld>
            <a:endParaRPr lang="pl-PL" altLang="pl-PL">
              <a:solidFill>
                <a:srgbClr val="000000"/>
              </a:solidFill>
              <a:latin typeface="Arial" charset="0"/>
            </a:endParaRPr>
          </a:p>
        </p:txBody>
      </p:sp>
    </p:spTree>
    <p:extLst>
      <p:ext uri="{BB962C8B-B14F-4D97-AF65-F5344CB8AC3E}">
        <p14:creationId xmlns:p14="http://schemas.microsoft.com/office/powerpoint/2010/main" val="1517749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7</a:t>
            </a:fld>
            <a:endParaRPr lang="pl-PL" altLang="pl-PL">
              <a:solidFill>
                <a:srgbClr val="000000"/>
              </a:solidFill>
              <a:latin typeface="Arial" charset="0"/>
            </a:endParaRPr>
          </a:p>
        </p:txBody>
      </p:sp>
    </p:spTree>
    <p:extLst>
      <p:ext uri="{BB962C8B-B14F-4D97-AF65-F5344CB8AC3E}">
        <p14:creationId xmlns:p14="http://schemas.microsoft.com/office/powerpoint/2010/main" val="110330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8</a:t>
            </a:fld>
            <a:endParaRPr lang="pl-PL" altLang="pl-PL">
              <a:solidFill>
                <a:srgbClr val="000000"/>
              </a:solidFill>
              <a:latin typeface="Arial" charset="0"/>
            </a:endParaRPr>
          </a:p>
        </p:txBody>
      </p:sp>
    </p:spTree>
    <p:extLst>
      <p:ext uri="{BB962C8B-B14F-4D97-AF65-F5344CB8AC3E}">
        <p14:creationId xmlns:p14="http://schemas.microsoft.com/office/powerpoint/2010/main" val="273919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9</a:t>
            </a:fld>
            <a:endParaRPr lang="pl-PL" altLang="pl-PL">
              <a:solidFill>
                <a:srgbClr val="000000"/>
              </a:solidFill>
              <a:latin typeface="Arial" charset="0"/>
            </a:endParaRPr>
          </a:p>
        </p:txBody>
      </p:sp>
    </p:spTree>
    <p:extLst>
      <p:ext uri="{BB962C8B-B14F-4D97-AF65-F5344CB8AC3E}">
        <p14:creationId xmlns:p14="http://schemas.microsoft.com/office/powerpoint/2010/main" val="65211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pl-PL"/>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fld id="{EF96A8C6-AFC5-4CA6-8B66-7D08AE159CB4}" type="datetimeFigureOut">
              <a:rPr lang="pl-PL" altLang="en-US"/>
              <a:pPr/>
              <a:t>28.04.2019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6A46A848-AEBE-4A42-8F4B-DBEE6C7E3D5B}" type="slidenum">
              <a:rPr lang="pl-PL" altLang="en-US"/>
              <a:pPr/>
              <a:t>‹#›</a:t>
            </a:fld>
            <a:endParaRPr lang="pl-PL" altLang="en-US"/>
          </a:p>
        </p:txBody>
      </p:sp>
    </p:spTree>
    <p:extLst>
      <p:ext uri="{BB962C8B-B14F-4D97-AF65-F5344CB8AC3E}">
        <p14:creationId xmlns:p14="http://schemas.microsoft.com/office/powerpoint/2010/main" val="104702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8EB802BA-BDD4-4669-BDB4-89EA24BE1A3A}" type="datetimeFigureOut">
              <a:rPr lang="pl-PL" altLang="en-US"/>
              <a:pPr/>
              <a:t>28.04.2019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4E98ECED-DBC8-4125-A1C8-5565E8A8C730}" type="slidenum">
              <a:rPr lang="pl-PL" altLang="en-US"/>
              <a:pPr/>
              <a:t>‹#›</a:t>
            </a:fld>
            <a:endParaRPr lang="pl-PL" altLang="en-US"/>
          </a:p>
        </p:txBody>
      </p:sp>
    </p:spTree>
    <p:extLst>
      <p:ext uri="{BB962C8B-B14F-4D97-AF65-F5344CB8AC3E}">
        <p14:creationId xmlns:p14="http://schemas.microsoft.com/office/powerpoint/2010/main" val="205913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E981B610-9BE7-4EBB-A199-247753C9BE4B}" type="datetimeFigureOut">
              <a:rPr lang="pl-PL" altLang="en-US"/>
              <a:pPr/>
              <a:t>28.04.2019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8C110D66-2179-4D5F-A074-8E0A44403DDF}" type="slidenum">
              <a:rPr lang="pl-PL" altLang="en-US"/>
              <a:pPr/>
              <a:t>‹#›</a:t>
            </a:fld>
            <a:endParaRPr lang="pl-PL" altLang="en-US"/>
          </a:p>
        </p:txBody>
      </p:sp>
    </p:spTree>
    <p:extLst>
      <p:ext uri="{BB962C8B-B14F-4D97-AF65-F5344CB8AC3E}">
        <p14:creationId xmlns:p14="http://schemas.microsoft.com/office/powerpoint/2010/main" val="8675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prstClr val="white"/>
                </a:solidFill>
                <a:latin typeface="Arial" pitchFamily="34" charset="0"/>
                <a:cs typeface="Arial" pitchFamily="34" charset="0"/>
              </a:rPr>
              <a:t>ECE 250 </a:t>
            </a:r>
            <a:r>
              <a:rPr lang="en-US" sz="2000" i="1" dirty="0">
                <a:solidFill>
                  <a:prstClr val="white"/>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cs typeface="Arial" charset="0"/>
            </a:endParaRPr>
          </a:p>
          <a:p>
            <a:pPr defTabSz="457200">
              <a:spcBef>
                <a:spcPct val="20000"/>
              </a:spcBef>
              <a:defRPr/>
            </a:pPr>
            <a:r>
              <a:rPr lang="en-CA" sz="900" dirty="0">
                <a:solidFill>
                  <a:srgbClr val="FFFFFF"/>
                </a:solidFill>
                <a:latin typeface="Arial"/>
                <a:ea typeface="ＭＳ Ｐゴシック" charset="-128"/>
                <a:cs typeface="Arial" charset="0"/>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cs typeface="Arial" charset="0"/>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extLst>
      <p:ext uri="{BB962C8B-B14F-4D97-AF65-F5344CB8AC3E}">
        <p14:creationId xmlns:p14="http://schemas.microsoft.com/office/powerpoint/2010/main" val="4346985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prstClr val="black">
                    <a:lumMod val="50000"/>
                    <a:lumOff val="50000"/>
                  </a:prstClr>
                </a:solidFill>
                <a:cs typeface="Arial" charset="0"/>
              </a:rPr>
              <a:pPr algn="r">
                <a:defRPr/>
              </a:pPr>
              <a:t>‹#›</a:t>
            </a:fld>
            <a:endParaRPr lang="en-CA" sz="1400">
              <a:solidFill>
                <a:prstClr val="black">
                  <a:lumMod val="50000"/>
                  <a:lumOff val="50000"/>
                </a:prstClr>
              </a:solidFill>
              <a:cs typeface="Arial" charset="0"/>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defRPr/>
            </a:pPr>
            <a:r>
              <a:rPr lang="en-CA" dirty="0" smtClean="0">
                <a:solidFill>
                  <a:prstClr val="black">
                    <a:lumMod val="50000"/>
                    <a:lumOff val="50000"/>
                  </a:prstClr>
                </a:solidFill>
              </a:rPr>
              <a:t>Queues</a:t>
            </a:r>
            <a:endParaRPr lang="en-CA" dirty="0">
              <a:solidFill>
                <a:prstClr val="black">
                  <a:lumMod val="50000"/>
                  <a:lumOff val="50000"/>
                </a:prstClr>
              </a:solidFill>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689225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4DC7FA5B-CCEC-4CDC-8618-7BB082825D69}" type="datetimeFigureOut">
              <a:rPr lang="pl-PL" altLang="en-US"/>
              <a:pPr/>
              <a:t>28.04.2019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50FEA2EC-7C51-4C94-825B-096F2CFA966E}" type="slidenum">
              <a:rPr lang="pl-PL" altLang="en-US"/>
              <a:pPr/>
              <a:t>‹#›</a:t>
            </a:fld>
            <a:endParaRPr lang="pl-PL" altLang="en-US"/>
          </a:p>
        </p:txBody>
      </p:sp>
    </p:spTree>
    <p:extLst>
      <p:ext uri="{BB962C8B-B14F-4D97-AF65-F5344CB8AC3E}">
        <p14:creationId xmlns:p14="http://schemas.microsoft.com/office/powerpoint/2010/main" val="165596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pl-PL"/>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fld id="{04F2A4A1-7D93-43B4-B28F-B4431D63731A}" type="datetimeFigureOut">
              <a:rPr lang="pl-PL" altLang="en-US"/>
              <a:pPr/>
              <a:t>28.04.2019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FF018681-D347-465F-90A4-2CB39A594C6C}" type="slidenum">
              <a:rPr lang="pl-PL" altLang="en-US"/>
              <a:pPr/>
              <a:t>‹#›</a:t>
            </a:fld>
            <a:endParaRPr lang="pl-PL" altLang="en-US"/>
          </a:p>
        </p:txBody>
      </p:sp>
    </p:spTree>
    <p:extLst>
      <p:ext uri="{BB962C8B-B14F-4D97-AF65-F5344CB8AC3E}">
        <p14:creationId xmlns:p14="http://schemas.microsoft.com/office/powerpoint/2010/main" val="373757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fld id="{A60621D2-63BB-45EF-BADC-37AFD07EC415}" type="datetimeFigureOut">
              <a:rPr lang="pl-PL" altLang="en-US"/>
              <a:pPr/>
              <a:t>28.04.2019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0709C048-8ED6-4DE3-B2DC-5D9EEE7B67BD}" type="slidenum">
              <a:rPr lang="pl-PL" altLang="en-US"/>
              <a:pPr/>
              <a:t>‹#›</a:t>
            </a:fld>
            <a:endParaRPr lang="pl-PL" altLang="en-US"/>
          </a:p>
        </p:txBody>
      </p:sp>
    </p:spTree>
    <p:extLst>
      <p:ext uri="{BB962C8B-B14F-4D97-AF65-F5344CB8AC3E}">
        <p14:creationId xmlns:p14="http://schemas.microsoft.com/office/powerpoint/2010/main" val="373183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a:t>
            </a:r>
            <a:endParaRPr lang="pl-PL"/>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fld id="{629BDEC4-7574-42C9-8541-E2D66B93FD48}" type="datetimeFigureOut">
              <a:rPr lang="pl-PL" altLang="en-US"/>
              <a:pPr/>
              <a:t>28.04.2019</a:t>
            </a:fld>
            <a:endParaRPr lang="pl-PL" altLang="en-US"/>
          </a:p>
        </p:txBody>
      </p:sp>
      <p:sp>
        <p:nvSpPr>
          <p:cNvPr id="8" name="Symbol zastępczy stopki 4"/>
          <p:cNvSpPr>
            <a:spLocks noGrp="1"/>
          </p:cNvSpPr>
          <p:nvPr>
            <p:ph type="ftr" sz="quarter" idx="11"/>
          </p:nvPr>
        </p:nvSpPr>
        <p:spPr/>
        <p:txBody>
          <a:bodyPr/>
          <a:lstStyle>
            <a:lvl1pPr>
              <a:defRPr/>
            </a:lvl1pPr>
          </a:lstStyle>
          <a:p>
            <a:endParaRPr lang="en-US" altLang="en-US"/>
          </a:p>
        </p:txBody>
      </p:sp>
      <p:sp>
        <p:nvSpPr>
          <p:cNvPr id="9" name="Symbol zastępczy numeru slajdu 5"/>
          <p:cNvSpPr>
            <a:spLocks noGrp="1"/>
          </p:cNvSpPr>
          <p:nvPr>
            <p:ph type="sldNum" sz="quarter" idx="12"/>
          </p:nvPr>
        </p:nvSpPr>
        <p:spPr/>
        <p:txBody>
          <a:bodyPr/>
          <a:lstStyle>
            <a:lvl1pPr>
              <a:defRPr/>
            </a:lvl1pPr>
          </a:lstStyle>
          <a:p>
            <a:fld id="{E3EBDDB6-425F-4231-ADB2-F4B895BF1908}" type="slidenum">
              <a:rPr lang="pl-PL" altLang="en-US"/>
              <a:pPr/>
              <a:t>‹#›</a:t>
            </a:fld>
            <a:endParaRPr lang="pl-PL" altLang="en-US"/>
          </a:p>
        </p:txBody>
      </p:sp>
    </p:spTree>
    <p:extLst>
      <p:ext uri="{BB962C8B-B14F-4D97-AF65-F5344CB8AC3E}">
        <p14:creationId xmlns:p14="http://schemas.microsoft.com/office/powerpoint/2010/main" val="388767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daty 3"/>
          <p:cNvSpPr>
            <a:spLocks noGrp="1"/>
          </p:cNvSpPr>
          <p:nvPr>
            <p:ph type="dt" sz="half" idx="10"/>
          </p:nvPr>
        </p:nvSpPr>
        <p:spPr/>
        <p:txBody>
          <a:bodyPr/>
          <a:lstStyle>
            <a:lvl1pPr>
              <a:defRPr/>
            </a:lvl1pPr>
          </a:lstStyle>
          <a:p>
            <a:fld id="{07A59789-F661-4101-87CC-C1C0E24EA0E8}" type="datetimeFigureOut">
              <a:rPr lang="pl-PL" altLang="en-US"/>
              <a:pPr/>
              <a:t>28.04.2019</a:t>
            </a:fld>
            <a:endParaRPr lang="pl-PL" altLang="en-US"/>
          </a:p>
        </p:txBody>
      </p:sp>
      <p:sp>
        <p:nvSpPr>
          <p:cNvPr id="4" name="Symbol zastępczy stopki 4"/>
          <p:cNvSpPr>
            <a:spLocks noGrp="1"/>
          </p:cNvSpPr>
          <p:nvPr>
            <p:ph type="ftr" sz="quarter" idx="11"/>
          </p:nvPr>
        </p:nvSpPr>
        <p:spPr/>
        <p:txBody>
          <a:bodyPr/>
          <a:lstStyle>
            <a:lvl1pPr>
              <a:defRPr/>
            </a:lvl1pPr>
          </a:lstStyle>
          <a:p>
            <a:endParaRPr lang="en-US" altLang="en-US"/>
          </a:p>
        </p:txBody>
      </p:sp>
      <p:sp>
        <p:nvSpPr>
          <p:cNvPr id="5" name="Symbol zastępczy numeru slajdu 5"/>
          <p:cNvSpPr>
            <a:spLocks noGrp="1"/>
          </p:cNvSpPr>
          <p:nvPr>
            <p:ph type="sldNum" sz="quarter" idx="12"/>
          </p:nvPr>
        </p:nvSpPr>
        <p:spPr/>
        <p:txBody>
          <a:bodyPr/>
          <a:lstStyle>
            <a:lvl1pPr>
              <a:defRPr/>
            </a:lvl1pPr>
          </a:lstStyle>
          <a:p>
            <a:fld id="{44C0A85A-E28C-4DA1-9193-F073CF770C3D}" type="slidenum">
              <a:rPr lang="pl-PL" altLang="en-US"/>
              <a:pPr/>
              <a:t>‹#›</a:t>
            </a:fld>
            <a:endParaRPr lang="pl-PL" altLang="en-US"/>
          </a:p>
        </p:txBody>
      </p:sp>
    </p:spTree>
    <p:extLst>
      <p:ext uri="{BB962C8B-B14F-4D97-AF65-F5344CB8AC3E}">
        <p14:creationId xmlns:p14="http://schemas.microsoft.com/office/powerpoint/2010/main" val="10843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fld id="{5963274C-C19F-4AB1-9FFE-8A17A02962C9}" type="datetimeFigureOut">
              <a:rPr lang="pl-PL" altLang="en-US"/>
              <a:pPr/>
              <a:t>28.04.2019</a:t>
            </a:fld>
            <a:endParaRPr lang="pl-PL" altLang="en-US"/>
          </a:p>
        </p:txBody>
      </p:sp>
      <p:sp>
        <p:nvSpPr>
          <p:cNvPr id="3" name="Symbol zastępczy stopki 4"/>
          <p:cNvSpPr>
            <a:spLocks noGrp="1"/>
          </p:cNvSpPr>
          <p:nvPr>
            <p:ph type="ftr" sz="quarter" idx="11"/>
          </p:nvPr>
        </p:nvSpPr>
        <p:spPr/>
        <p:txBody>
          <a:bodyPr/>
          <a:lstStyle>
            <a:lvl1pPr>
              <a:defRPr/>
            </a:lvl1pPr>
          </a:lstStyle>
          <a:p>
            <a:endParaRPr lang="en-US" altLang="en-US"/>
          </a:p>
        </p:txBody>
      </p:sp>
      <p:sp>
        <p:nvSpPr>
          <p:cNvPr id="4" name="Symbol zastępczy numeru slajdu 5"/>
          <p:cNvSpPr>
            <a:spLocks noGrp="1"/>
          </p:cNvSpPr>
          <p:nvPr>
            <p:ph type="sldNum" sz="quarter" idx="12"/>
          </p:nvPr>
        </p:nvSpPr>
        <p:spPr/>
        <p:txBody>
          <a:bodyPr/>
          <a:lstStyle>
            <a:lvl1pPr>
              <a:defRPr/>
            </a:lvl1pPr>
          </a:lstStyle>
          <a:p>
            <a:fld id="{22A87F7D-BF93-4583-9A6C-407DDBEA49CD}" type="slidenum">
              <a:rPr lang="pl-PL" altLang="en-US"/>
              <a:pPr/>
              <a:t>‹#›</a:t>
            </a:fld>
            <a:endParaRPr lang="pl-PL" altLang="en-US"/>
          </a:p>
        </p:txBody>
      </p:sp>
    </p:spTree>
    <p:extLst>
      <p:ext uri="{BB962C8B-B14F-4D97-AF65-F5344CB8AC3E}">
        <p14:creationId xmlns:p14="http://schemas.microsoft.com/office/powerpoint/2010/main" val="311070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5F00B3B8-A2C5-4227-942A-C17807D1AD0A}" type="datetimeFigureOut">
              <a:rPr lang="pl-PL" altLang="en-US"/>
              <a:pPr/>
              <a:t>28.04.2019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4801650C-35E0-40DC-AE42-17154AC3360A}" type="slidenum">
              <a:rPr lang="pl-PL" altLang="en-US"/>
              <a:pPr/>
              <a:t>‹#›</a:t>
            </a:fld>
            <a:endParaRPr lang="pl-PL" altLang="en-US"/>
          </a:p>
        </p:txBody>
      </p:sp>
    </p:spTree>
    <p:extLst>
      <p:ext uri="{BB962C8B-B14F-4D97-AF65-F5344CB8AC3E}">
        <p14:creationId xmlns:p14="http://schemas.microsoft.com/office/powerpoint/2010/main" val="347489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pl-PL"/>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09B89197-74FE-4854-921E-765CE6DD9935}" type="datetimeFigureOut">
              <a:rPr lang="pl-PL" altLang="en-US"/>
              <a:pPr/>
              <a:t>28.04.2019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FB518216-BA04-4DE5-B074-FE8EA1391B87}" type="slidenum">
              <a:rPr lang="pl-PL" altLang="en-US"/>
              <a:pPr/>
              <a:t>‹#›</a:t>
            </a:fld>
            <a:endParaRPr lang="pl-PL" altLang="en-US"/>
          </a:p>
        </p:txBody>
      </p:sp>
    </p:spTree>
    <p:extLst>
      <p:ext uri="{BB962C8B-B14F-4D97-AF65-F5344CB8AC3E}">
        <p14:creationId xmlns:p14="http://schemas.microsoft.com/office/powerpoint/2010/main" val="103777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DAC4"/>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smtClean="0"/>
              <a:t>Kliknij, aby edytować styl</a:t>
            </a:r>
          </a:p>
        </p:txBody>
      </p:sp>
      <p:sp>
        <p:nvSpPr>
          <p:cNvPr id="1027" name="Symbol zastępczy tekst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smtClean="0"/>
              <a:t>Kliknij, aby edytować style wzorca tekstu</a:t>
            </a:r>
          </a:p>
          <a:p>
            <a:pPr lvl="1"/>
            <a:r>
              <a:rPr lang="pl-PL" altLang="pl-PL" smtClean="0"/>
              <a:t>Drugi poziom</a:t>
            </a:r>
          </a:p>
          <a:p>
            <a:pPr lvl="2"/>
            <a:r>
              <a:rPr lang="pl-PL" altLang="pl-PL" smtClean="0"/>
              <a:t>Trzeci poziom</a:t>
            </a:r>
          </a:p>
          <a:p>
            <a:pPr lvl="3"/>
            <a:r>
              <a:rPr lang="pl-PL" altLang="pl-PL" smtClean="0"/>
              <a:t>Czwarty poziom</a:t>
            </a:r>
          </a:p>
          <a:p>
            <a:pPr lvl="4"/>
            <a:r>
              <a:rPr lang="pl-PL" altLang="pl-PL" smtClean="0"/>
              <a:t>Piąty poziom</a:t>
            </a:r>
          </a:p>
        </p:txBody>
      </p:sp>
      <p:sp>
        <p:nvSpPr>
          <p:cNvPr id="4" name="Symbol zastępczy daty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8681B0-816E-4B71-B224-293B12A2EDFC}" type="datetimeFigureOut">
              <a:rPr lang="pl-PL" altLang="en-US"/>
              <a:pPr/>
              <a:t>28.04.2019</a:t>
            </a:fld>
            <a:endParaRPr lang="pl-PL" altLang="en-US"/>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ltLang="en-US"/>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2CF9883-CBA6-4649-B626-02548410BD5F}" type="slidenum">
              <a:rPr lang="pl-PL" altLang="en-US"/>
              <a:pPr/>
              <a:t>‹#›</a:t>
            </a:fld>
            <a:endParaRPr lang="pl-PL"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1004254030"/>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051"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 name="Rectangle 1"/>
          <p:cNvSpPr/>
          <p:nvPr/>
        </p:nvSpPr>
        <p:spPr>
          <a:xfrm>
            <a:off x="2329285" y="3058180"/>
            <a:ext cx="4604915" cy="523220"/>
          </a:xfrm>
          <a:prstGeom prst="rect">
            <a:avLst/>
          </a:prstGeom>
        </p:spPr>
        <p:txBody>
          <a:bodyPr wrap="none">
            <a:spAutoFit/>
          </a:bodyPr>
          <a:lstStyle/>
          <a:p>
            <a:pPr algn="ctr"/>
            <a:r>
              <a:rPr lang="en-US" sz="2800" b="1" dirty="0" smtClean="0">
                <a:solidFill>
                  <a:srgbClr val="7E1B68"/>
                </a:solidFill>
                <a:latin typeface="+mn-lt"/>
              </a:rPr>
              <a:t>Instructor : Syed Musharaf Ali</a:t>
            </a:r>
          </a:p>
        </p:txBody>
      </p:sp>
      <p:sp>
        <p:nvSpPr>
          <p:cNvPr id="18" name="Text Box 9"/>
          <p:cNvSpPr txBox="1">
            <a:spLocks noChangeArrowheads="1"/>
          </p:cNvSpPr>
          <p:nvPr/>
        </p:nvSpPr>
        <p:spPr bwMode="auto">
          <a:xfrm>
            <a:off x="76200" y="863025"/>
            <a:ext cx="914400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None/>
            </a:pPr>
            <a:r>
              <a:rPr lang="en-GB" sz="5400" b="1" dirty="0" smtClean="0">
                <a:solidFill>
                  <a:srgbClr val="7E1B68"/>
                </a:solidFill>
                <a:latin typeface="+mn-lt"/>
                <a:cs typeface="Arial" panose="020B0604020202020204" pitchFamily="34" charset="0"/>
              </a:rPr>
              <a:t>Data Structure and Algorithms</a:t>
            </a:r>
          </a:p>
          <a:p>
            <a:pPr algn="ctr">
              <a:buNone/>
            </a:pPr>
            <a:r>
              <a:rPr lang="en-GB" sz="3600" b="1" dirty="0" smtClean="0">
                <a:solidFill>
                  <a:srgbClr val="7E1B68"/>
                </a:solidFill>
                <a:latin typeface="+mn-lt"/>
                <a:cs typeface="Arial" panose="020B0604020202020204" pitchFamily="34" charset="0"/>
              </a:rPr>
              <a:t>(CS212)</a:t>
            </a:r>
            <a:endParaRPr lang="en-GB" sz="3600" b="1" dirty="0">
              <a:solidFill>
                <a:srgbClr val="7E1B68"/>
              </a:solidFill>
              <a:latin typeface="+mn-lt"/>
              <a:cs typeface="Arial" panose="020B0604020202020204" pitchFamily="34" charset="0"/>
            </a:endParaRPr>
          </a:p>
        </p:txBody>
      </p:sp>
      <p:sp>
        <p:nvSpPr>
          <p:cNvPr id="7" name="Content Placeholder 3"/>
          <p:cNvSpPr>
            <a:spLocks noGrp="1"/>
          </p:cNvSpPr>
          <p:nvPr/>
        </p:nvSpPr>
        <p:spPr bwMode="auto">
          <a:xfrm>
            <a:off x="2438400" y="4114800"/>
            <a:ext cx="426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9pPr>
          </a:lstStyle>
          <a:p>
            <a:pPr lvl="1" algn="ctr" eaLnBrk="1" hangingPunct="1">
              <a:buClr>
                <a:srgbClr val="C0504D"/>
              </a:buClr>
              <a:buFont typeface="Wingdings" panose="05000000000000000000" pitchFamily="2" charset="2"/>
              <a:buNone/>
            </a:pPr>
            <a:r>
              <a:rPr lang="en-US" altLang="en-US" b="1" dirty="0" smtClean="0">
                <a:solidFill>
                  <a:srgbClr val="7E1B68"/>
                </a:solidFill>
              </a:rPr>
              <a:t>ROOM </a:t>
            </a:r>
            <a:r>
              <a:rPr lang="en-US" altLang="en-US" dirty="0" smtClean="0">
                <a:solidFill>
                  <a:srgbClr val="7E1B68"/>
                </a:solidFill>
              </a:rPr>
              <a:t>G-104-DSE IIUI</a:t>
            </a:r>
          </a:p>
          <a:p>
            <a:pPr lvl="1" algn="ctr" eaLnBrk="1" hangingPunct="1">
              <a:buClr>
                <a:srgbClr val="C0504D"/>
              </a:buClr>
              <a:buFont typeface="Wingdings" panose="05000000000000000000" pitchFamily="2" charset="2"/>
              <a:buNone/>
            </a:pPr>
            <a:r>
              <a:rPr lang="en-US" altLang="en-US" b="1" dirty="0" err="1" smtClean="0">
                <a:solidFill>
                  <a:srgbClr val="7E1B68"/>
                </a:solidFill>
              </a:rPr>
              <a:t>Ph</a:t>
            </a:r>
            <a:r>
              <a:rPr lang="en-US" altLang="en-US" b="1" dirty="0" smtClean="0">
                <a:solidFill>
                  <a:srgbClr val="7E1B68"/>
                </a:solidFill>
              </a:rPr>
              <a:t>#</a:t>
            </a:r>
            <a:r>
              <a:rPr lang="en-US" altLang="en-US" dirty="0" smtClean="0">
                <a:solidFill>
                  <a:srgbClr val="7E1B68"/>
                </a:solidFill>
              </a:rPr>
              <a:t> 051-9019724 Ext-2724</a:t>
            </a:r>
          </a:p>
          <a:p>
            <a:pPr lvl="1" algn="ctr" eaLnBrk="1" hangingPunct="1">
              <a:buClr>
                <a:srgbClr val="C0504D"/>
              </a:buClr>
              <a:buFont typeface="Wingdings" panose="05000000000000000000" pitchFamily="2" charset="2"/>
              <a:buNone/>
            </a:pPr>
            <a:r>
              <a:rPr lang="de-DE" altLang="en-US" dirty="0" smtClean="0">
                <a:solidFill>
                  <a:srgbClr val="7E1B68"/>
                </a:solidFill>
              </a:rPr>
              <a:t>Email: musharaf.ali@iiu.edu.pk</a:t>
            </a: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de-DE" altLang="en-US" dirty="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Max Heap </a:t>
            </a:r>
            <a:endParaRPr lang="en-US" sz="3200" dirty="0">
              <a:solidFill>
                <a:srgbClr val="7E1B68"/>
              </a:solidFill>
              <a:latin typeface="Calibri"/>
            </a:endParaRPr>
          </a:p>
          <a:p>
            <a:pPr fontAlgn="auto">
              <a:spcAft>
                <a:spcPts val="0"/>
              </a:spcAft>
              <a:defRPr/>
            </a:pPr>
            <a:endParaRPr lang="de-DE"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371600"/>
            <a:ext cx="8942387" cy="3046988"/>
          </a:xfrm>
          <a:prstGeom prst="rect">
            <a:avLst/>
          </a:prstGeom>
        </p:spPr>
        <p:txBody>
          <a:bodyPr wrap="square">
            <a:spAutoFit/>
          </a:bodyPr>
          <a:lstStyle/>
          <a:p>
            <a:r>
              <a:rPr lang="en-GB" sz="2400" b="1" dirty="0">
                <a:latin typeface="+mn-lt"/>
              </a:rPr>
              <a:t>Operations on Max Heap</a:t>
            </a:r>
          </a:p>
          <a:p>
            <a:endParaRPr lang="en-GB" sz="2400" dirty="0">
              <a:latin typeface="+mn-lt"/>
            </a:endParaRPr>
          </a:p>
          <a:p>
            <a:r>
              <a:rPr lang="en-GB" sz="2400" dirty="0">
                <a:latin typeface="+mn-lt"/>
              </a:rPr>
              <a:t>The following operations are performed on a Max heap data structure...</a:t>
            </a:r>
          </a:p>
          <a:p>
            <a:endParaRPr lang="en-GB" sz="2400" dirty="0">
              <a:latin typeface="+mn-lt"/>
            </a:endParaRPr>
          </a:p>
          <a:p>
            <a:pPr marL="457200" indent="-457200">
              <a:buFont typeface="+mj-lt"/>
              <a:buAutoNum type="arabicPeriod"/>
            </a:pPr>
            <a:r>
              <a:rPr lang="en-GB" sz="2400" dirty="0">
                <a:latin typeface="+mn-lt"/>
              </a:rPr>
              <a:t>Finding Maximum</a:t>
            </a:r>
          </a:p>
          <a:p>
            <a:pPr marL="457200" indent="-457200">
              <a:buFont typeface="+mj-lt"/>
              <a:buAutoNum type="arabicPeriod"/>
            </a:pPr>
            <a:r>
              <a:rPr lang="en-GB" sz="2400" dirty="0">
                <a:latin typeface="+mn-lt"/>
              </a:rPr>
              <a:t>Insertion</a:t>
            </a:r>
          </a:p>
          <a:p>
            <a:pPr marL="457200" indent="-457200">
              <a:buFont typeface="+mj-lt"/>
              <a:buAutoNum type="arabicPeriod"/>
            </a:pPr>
            <a:r>
              <a:rPr lang="en-GB" sz="2400" dirty="0">
                <a:latin typeface="+mn-lt"/>
              </a:rPr>
              <a:t>Deletion</a:t>
            </a:r>
            <a:endParaRPr lang="en-US" sz="2400" dirty="0">
              <a:latin typeface="+mn-lt"/>
            </a:endParaRPr>
          </a:p>
        </p:txBody>
      </p:sp>
    </p:spTree>
    <p:extLst>
      <p:ext uri="{BB962C8B-B14F-4D97-AF65-F5344CB8AC3E}">
        <p14:creationId xmlns:p14="http://schemas.microsoft.com/office/powerpoint/2010/main" val="3217253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304800" y="1752600"/>
            <a:ext cx="8839200" cy="2308324"/>
          </a:xfrm>
          <a:prstGeom prst="rect">
            <a:avLst/>
          </a:prstGeom>
        </p:spPr>
        <p:txBody>
          <a:bodyPr wrap="square">
            <a:spAutoFit/>
          </a:bodyPr>
          <a:lstStyle/>
          <a:p>
            <a:r>
              <a:rPr lang="en-GB" sz="2400" b="1" dirty="0">
                <a:solidFill>
                  <a:srgbClr val="000099"/>
                </a:solidFill>
                <a:latin typeface="+mn-lt"/>
              </a:rPr>
              <a:t>Finding Maximum Value Operation in Max </a:t>
            </a:r>
            <a:r>
              <a:rPr lang="en-GB" sz="2400" b="1" dirty="0" smtClean="0">
                <a:solidFill>
                  <a:srgbClr val="000099"/>
                </a:solidFill>
                <a:latin typeface="+mn-lt"/>
              </a:rPr>
              <a:t>Heap</a:t>
            </a:r>
          </a:p>
          <a:p>
            <a:endParaRPr lang="en-GB" sz="2400" b="1" dirty="0">
              <a:solidFill>
                <a:srgbClr val="000099"/>
              </a:solidFill>
              <a:latin typeface="+mn-lt"/>
            </a:endParaRPr>
          </a:p>
          <a:p>
            <a:pPr algn="just"/>
            <a:r>
              <a:rPr lang="en-GB" sz="2400" dirty="0">
                <a:solidFill>
                  <a:srgbClr val="000000"/>
                </a:solidFill>
                <a:latin typeface="+mn-lt"/>
              </a:rPr>
              <a:t>Finding the node which has maximum value in a max heap is very simple. In max heap, the root node has the maximum value than all other nodes in the max heap. So, directly we can display root node value as maximum value in max heap.</a:t>
            </a:r>
            <a:endParaRPr lang="en-GB" sz="2400" b="0" i="0" dirty="0">
              <a:solidFill>
                <a:srgbClr val="000000"/>
              </a:solidFill>
              <a:effectLst/>
              <a:latin typeface="+mn-lt"/>
            </a:endParaRPr>
          </a:p>
        </p:txBody>
      </p:sp>
    </p:spTree>
    <p:extLst>
      <p:ext uri="{BB962C8B-B14F-4D97-AF65-F5344CB8AC3E}">
        <p14:creationId xmlns:p14="http://schemas.microsoft.com/office/powerpoint/2010/main" val="831263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371600"/>
            <a:ext cx="8942387" cy="4893647"/>
          </a:xfrm>
          <a:prstGeom prst="rect">
            <a:avLst/>
          </a:prstGeom>
        </p:spPr>
        <p:txBody>
          <a:bodyPr wrap="square">
            <a:spAutoFit/>
          </a:bodyPr>
          <a:lstStyle/>
          <a:p>
            <a:r>
              <a:rPr lang="en-GB" sz="2400" b="1" dirty="0">
                <a:solidFill>
                  <a:srgbClr val="000099"/>
                </a:solidFill>
                <a:latin typeface="+mn-lt"/>
              </a:rPr>
              <a:t>Insertion Operation in Max </a:t>
            </a:r>
            <a:r>
              <a:rPr lang="en-GB" sz="2400" b="1" dirty="0" smtClean="0">
                <a:solidFill>
                  <a:srgbClr val="000099"/>
                </a:solidFill>
                <a:latin typeface="+mn-lt"/>
              </a:rPr>
              <a:t>Heap</a:t>
            </a:r>
          </a:p>
          <a:p>
            <a:endParaRPr lang="en-GB" sz="2400" b="1" dirty="0">
              <a:solidFill>
                <a:srgbClr val="000099"/>
              </a:solidFill>
              <a:latin typeface="+mn-lt"/>
            </a:endParaRPr>
          </a:p>
          <a:p>
            <a:pPr algn="just"/>
            <a:r>
              <a:rPr lang="en-GB" sz="2400" dirty="0">
                <a:solidFill>
                  <a:srgbClr val="000000"/>
                </a:solidFill>
                <a:latin typeface="+mn-lt"/>
              </a:rPr>
              <a:t>Insertion Operation in max heap is performed as follows</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b="1" dirty="0">
                <a:solidFill>
                  <a:srgbClr val="0066FF"/>
                </a:solidFill>
                <a:latin typeface="+mn-lt"/>
              </a:rPr>
              <a:t>Step 1:</a:t>
            </a:r>
            <a:r>
              <a:rPr lang="en-GB" sz="2400" dirty="0">
                <a:solidFill>
                  <a:srgbClr val="000000"/>
                </a:solidFill>
                <a:latin typeface="+mn-lt"/>
              </a:rPr>
              <a:t> Insert the </a:t>
            </a:r>
            <a:r>
              <a:rPr lang="en-GB" sz="2400" b="1" dirty="0" err="1">
                <a:solidFill>
                  <a:srgbClr val="000000"/>
                </a:solidFill>
                <a:latin typeface="+mn-lt"/>
              </a:rPr>
              <a:t>newNode</a:t>
            </a:r>
            <a:r>
              <a:rPr lang="en-GB" sz="2400" dirty="0">
                <a:solidFill>
                  <a:srgbClr val="000000"/>
                </a:solidFill>
                <a:latin typeface="+mn-lt"/>
              </a:rPr>
              <a:t> as </a:t>
            </a:r>
            <a:r>
              <a:rPr lang="en-GB" sz="2400" b="1" dirty="0">
                <a:solidFill>
                  <a:srgbClr val="000000"/>
                </a:solidFill>
                <a:latin typeface="+mn-lt"/>
              </a:rPr>
              <a:t>last leaf</a:t>
            </a:r>
            <a:r>
              <a:rPr lang="en-GB" sz="2400" dirty="0">
                <a:solidFill>
                  <a:srgbClr val="000000"/>
                </a:solidFill>
                <a:latin typeface="+mn-lt"/>
              </a:rPr>
              <a:t> from left to right</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b="1" dirty="0">
                <a:solidFill>
                  <a:srgbClr val="0066FF"/>
                </a:solidFill>
                <a:latin typeface="+mn-lt"/>
              </a:rPr>
              <a:t>Step 2:</a:t>
            </a:r>
            <a:r>
              <a:rPr lang="en-GB" sz="2400" dirty="0">
                <a:solidFill>
                  <a:srgbClr val="000000"/>
                </a:solidFill>
                <a:latin typeface="+mn-lt"/>
              </a:rPr>
              <a:t> Compare </a:t>
            </a:r>
            <a:r>
              <a:rPr lang="en-GB" sz="2400" b="1" dirty="0" err="1">
                <a:solidFill>
                  <a:srgbClr val="000000"/>
                </a:solidFill>
                <a:latin typeface="+mn-lt"/>
              </a:rPr>
              <a:t>newNode</a:t>
            </a:r>
            <a:r>
              <a:rPr lang="en-GB" sz="2400" b="1" dirty="0">
                <a:solidFill>
                  <a:srgbClr val="000000"/>
                </a:solidFill>
                <a:latin typeface="+mn-lt"/>
              </a:rPr>
              <a:t> value</a:t>
            </a:r>
            <a:r>
              <a:rPr lang="en-GB" sz="2400" dirty="0">
                <a:solidFill>
                  <a:srgbClr val="000000"/>
                </a:solidFill>
                <a:latin typeface="+mn-lt"/>
              </a:rPr>
              <a:t> with its </a:t>
            </a:r>
            <a:r>
              <a:rPr lang="en-GB" sz="2400" b="1" dirty="0">
                <a:solidFill>
                  <a:srgbClr val="000000"/>
                </a:solidFill>
                <a:latin typeface="+mn-lt"/>
              </a:rPr>
              <a:t>Parent node</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b="1" dirty="0">
                <a:solidFill>
                  <a:srgbClr val="0066FF"/>
                </a:solidFill>
                <a:latin typeface="+mn-lt"/>
              </a:rPr>
              <a:t>Step 3:</a:t>
            </a:r>
            <a:r>
              <a:rPr lang="en-GB" sz="2400" dirty="0">
                <a:solidFill>
                  <a:srgbClr val="000000"/>
                </a:solidFill>
                <a:latin typeface="+mn-lt"/>
              </a:rPr>
              <a:t> If </a:t>
            </a:r>
            <a:r>
              <a:rPr lang="en-GB" sz="2400" b="1" dirty="0" err="1">
                <a:solidFill>
                  <a:srgbClr val="000000"/>
                </a:solidFill>
                <a:latin typeface="+mn-lt"/>
              </a:rPr>
              <a:t>newNode</a:t>
            </a:r>
            <a:r>
              <a:rPr lang="en-GB" sz="2400" b="1" dirty="0">
                <a:solidFill>
                  <a:srgbClr val="000000"/>
                </a:solidFill>
                <a:latin typeface="+mn-lt"/>
              </a:rPr>
              <a:t> value is greater</a:t>
            </a:r>
            <a:r>
              <a:rPr lang="en-GB" sz="2400" dirty="0">
                <a:solidFill>
                  <a:srgbClr val="000000"/>
                </a:solidFill>
                <a:latin typeface="+mn-lt"/>
              </a:rPr>
              <a:t> than its parent, then </a:t>
            </a:r>
            <a:r>
              <a:rPr lang="en-GB" sz="2400" b="1" dirty="0">
                <a:solidFill>
                  <a:srgbClr val="000000"/>
                </a:solidFill>
                <a:latin typeface="+mn-lt"/>
              </a:rPr>
              <a:t>swap</a:t>
            </a:r>
            <a:r>
              <a:rPr lang="en-GB" sz="2400" dirty="0">
                <a:solidFill>
                  <a:srgbClr val="000000"/>
                </a:solidFill>
                <a:latin typeface="+mn-lt"/>
              </a:rPr>
              <a:t> both of them</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b="1" dirty="0">
                <a:solidFill>
                  <a:srgbClr val="0066FF"/>
                </a:solidFill>
                <a:latin typeface="+mn-lt"/>
              </a:rPr>
              <a:t>Step 4:</a:t>
            </a:r>
            <a:r>
              <a:rPr lang="en-GB" sz="2400" dirty="0">
                <a:solidFill>
                  <a:srgbClr val="000000"/>
                </a:solidFill>
                <a:latin typeface="+mn-lt"/>
              </a:rPr>
              <a:t> Repeat step 2 and step 3 until </a:t>
            </a:r>
            <a:r>
              <a:rPr lang="en-GB" sz="2400" dirty="0" err="1">
                <a:solidFill>
                  <a:srgbClr val="000000"/>
                </a:solidFill>
                <a:latin typeface="+mn-lt"/>
              </a:rPr>
              <a:t>newNode</a:t>
            </a:r>
            <a:r>
              <a:rPr lang="en-GB" sz="2400" dirty="0">
                <a:solidFill>
                  <a:srgbClr val="000000"/>
                </a:solidFill>
                <a:latin typeface="+mn-lt"/>
              </a:rPr>
              <a:t> value is less than its parent </a:t>
            </a:r>
            <a:r>
              <a:rPr lang="en-GB" sz="2400" dirty="0" err="1">
                <a:solidFill>
                  <a:srgbClr val="000000"/>
                </a:solidFill>
                <a:latin typeface="+mn-lt"/>
              </a:rPr>
              <a:t>nede</a:t>
            </a:r>
            <a:r>
              <a:rPr lang="en-GB" sz="2400" dirty="0">
                <a:solidFill>
                  <a:srgbClr val="000000"/>
                </a:solidFill>
                <a:latin typeface="+mn-lt"/>
              </a:rPr>
              <a:t> (or) </a:t>
            </a:r>
            <a:r>
              <a:rPr lang="en-GB" sz="2400" dirty="0" err="1">
                <a:solidFill>
                  <a:srgbClr val="000000"/>
                </a:solidFill>
                <a:latin typeface="+mn-lt"/>
              </a:rPr>
              <a:t>newNode</a:t>
            </a:r>
            <a:r>
              <a:rPr lang="en-GB" sz="2400" dirty="0">
                <a:solidFill>
                  <a:srgbClr val="000000"/>
                </a:solidFill>
                <a:latin typeface="+mn-lt"/>
              </a:rPr>
              <a:t> reached to root.</a:t>
            </a:r>
            <a:endParaRPr lang="en-GB" sz="2400" b="0" i="0" dirty="0">
              <a:solidFill>
                <a:srgbClr val="000000"/>
              </a:solidFill>
              <a:effectLst/>
              <a:latin typeface="+mn-lt"/>
            </a:endParaRPr>
          </a:p>
        </p:txBody>
      </p:sp>
    </p:spTree>
    <p:extLst>
      <p:ext uri="{BB962C8B-B14F-4D97-AF65-F5344CB8AC3E}">
        <p14:creationId xmlns:p14="http://schemas.microsoft.com/office/powerpoint/2010/main" val="3375048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143000"/>
            <a:ext cx="8942387" cy="892552"/>
          </a:xfrm>
          <a:prstGeom prst="rect">
            <a:avLst/>
          </a:prstGeom>
        </p:spPr>
        <p:txBody>
          <a:bodyPr wrap="square">
            <a:spAutoFit/>
          </a:bodyPr>
          <a:lstStyle/>
          <a:p>
            <a:r>
              <a:rPr lang="en-GB" sz="2800" b="1" dirty="0">
                <a:latin typeface="+mn-lt"/>
              </a:rPr>
              <a:t>Insertion Operation in Max </a:t>
            </a:r>
            <a:r>
              <a:rPr lang="en-GB" sz="2800" b="1" dirty="0" smtClean="0">
                <a:latin typeface="+mn-lt"/>
              </a:rPr>
              <a:t>Heap</a:t>
            </a:r>
          </a:p>
          <a:p>
            <a:r>
              <a:rPr lang="en-GB" sz="2400" b="1" dirty="0" smtClean="0">
                <a:solidFill>
                  <a:srgbClr val="000099"/>
                </a:solidFill>
                <a:latin typeface="+mn-lt"/>
              </a:rPr>
              <a:t>Example: For the given Heap, Insert new node with value 85 </a:t>
            </a:r>
            <a:endParaRPr lang="en-GB" sz="2400" b="1" dirty="0">
              <a:solidFill>
                <a:srgbClr val="000099"/>
              </a:solidFill>
              <a:latin typeface="+mn-lt"/>
            </a:endParaRPr>
          </a:p>
        </p:txBody>
      </p:sp>
      <p:pic>
        <p:nvPicPr>
          <p:cNvPr id="5" name="Picture 4"/>
          <p:cNvPicPr>
            <a:picLocks noChangeAspect="1"/>
          </p:cNvPicPr>
          <p:nvPr/>
        </p:nvPicPr>
        <p:blipFill>
          <a:blip r:embed="rId3"/>
          <a:stretch>
            <a:fillRect/>
          </a:stretch>
        </p:blipFill>
        <p:spPr>
          <a:xfrm>
            <a:off x="1905000" y="2831454"/>
            <a:ext cx="5029636" cy="3176291"/>
          </a:xfrm>
          <a:prstGeom prst="rect">
            <a:avLst/>
          </a:prstGeom>
        </p:spPr>
      </p:pic>
    </p:spTree>
    <p:extLst>
      <p:ext uri="{BB962C8B-B14F-4D97-AF65-F5344CB8AC3E}">
        <p14:creationId xmlns:p14="http://schemas.microsoft.com/office/powerpoint/2010/main" val="3586176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143000"/>
            <a:ext cx="8942387" cy="892552"/>
          </a:xfrm>
          <a:prstGeom prst="rect">
            <a:avLst/>
          </a:prstGeom>
        </p:spPr>
        <p:txBody>
          <a:bodyPr wrap="square">
            <a:spAutoFit/>
          </a:bodyPr>
          <a:lstStyle/>
          <a:p>
            <a:r>
              <a:rPr lang="en-GB" sz="2800" b="1" dirty="0">
                <a:solidFill>
                  <a:prstClr val="black"/>
                </a:solidFill>
                <a:latin typeface="Calibri"/>
              </a:rPr>
              <a:t>Insertion Operation in Max </a:t>
            </a:r>
            <a:r>
              <a:rPr lang="en-GB" sz="2800" b="1" dirty="0" smtClean="0">
                <a:solidFill>
                  <a:prstClr val="black"/>
                </a:solidFill>
                <a:latin typeface="Calibri"/>
              </a:rPr>
              <a:t>Heap</a:t>
            </a:r>
          </a:p>
          <a:p>
            <a:r>
              <a:rPr lang="en-GB" sz="2400" b="1" dirty="0" smtClean="0">
                <a:solidFill>
                  <a:srgbClr val="000099"/>
                </a:solidFill>
                <a:latin typeface="Calibri"/>
              </a:rPr>
              <a:t>Example: For the given Heap, Insert new node with value85 </a:t>
            </a:r>
            <a:endParaRPr lang="en-GB" sz="2400" b="1" dirty="0">
              <a:solidFill>
                <a:srgbClr val="000099"/>
              </a:solidFill>
              <a:latin typeface="Calibri"/>
            </a:endParaRPr>
          </a:p>
        </p:txBody>
      </p:sp>
      <p:pic>
        <p:nvPicPr>
          <p:cNvPr id="7170" name="Picture 2" descr="http://btechsmartclass.com/DS/images/Max%20Heap%20Add%2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586790"/>
            <a:ext cx="6400800" cy="4042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33800" y="2281535"/>
            <a:ext cx="1447800" cy="461665"/>
          </a:xfrm>
          <a:prstGeom prst="rect">
            <a:avLst/>
          </a:prstGeom>
          <a:noFill/>
        </p:spPr>
        <p:txBody>
          <a:bodyPr wrap="square" rtlCol="0">
            <a:spAutoFit/>
          </a:bodyPr>
          <a:lstStyle/>
          <a:p>
            <a:r>
              <a:rPr lang="de-DE" sz="2400" b="1" dirty="0" smtClean="0"/>
              <a:t>Result</a:t>
            </a:r>
            <a:endParaRPr lang="en-US" sz="2400" b="1" dirty="0"/>
          </a:p>
        </p:txBody>
      </p:sp>
    </p:spTree>
    <p:extLst>
      <p:ext uri="{BB962C8B-B14F-4D97-AF65-F5344CB8AC3E}">
        <p14:creationId xmlns:p14="http://schemas.microsoft.com/office/powerpoint/2010/main" val="2339063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371600"/>
            <a:ext cx="8942387" cy="2677656"/>
          </a:xfrm>
          <a:prstGeom prst="rect">
            <a:avLst/>
          </a:prstGeom>
        </p:spPr>
        <p:txBody>
          <a:bodyPr wrap="square">
            <a:spAutoFit/>
          </a:bodyPr>
          <a:lstStyle/>
          <a:p>
            <a:r>
              <a:rPr lang="en-GB" sz="2400" b="1" dirty="0">
                <a:latin typeface="+mn-lt"/>
              </a:rPr>
              <a:t>Deletion Operation in Max Heap</a:t>
            </a:r>
          </a:p>
          <a:p>
            <a:endParaRPr lang="en-GB" sz="2400" dirty="0" smtClean="0">
              <a:latin typeface="+mn-lt"/>
            </a:endParaRPr>
          </a:p>
          <a:p>
            <a:r>
              <a:rPr lang="en-GB" sz="2400" dirty="0" smtClean="0">
                <a:latin typeface="+mn-lt"/>
              </a:rPr>
              <a:t>In </a:t>
            </a:r>
            <a:r>
              <a:rPr lang="en-GB" sz="2400" dirty="0">
                <a:latin typeface="+mn-lt"/>
              </a:rPr>
              <a:t>a max heap, deleting last node is very simple as it is not disturbing max heap properties.</a:t>
            </a:r>
            <a:br>
              <a:rPr lang="en-GB" sz="2400" dirty="0">
                <a:latin typeface="+mn-lt"/>
              </a:rPr>
            </a:br>
            <a:r>
              <a:rPr lang="en-GB" sz="2400" dirty="0">
                <a:latin typeface="+mn-lt"/>
              </a:rPr>
              <a:t/>
            </a:r>
            <a:br>
              <a:rPr lang="en-GB" sz="2400" dirty="0">
                <a:latin typeface="+mn-lt"/>
              </a:rPr>
            </a:br>
            <a:r>
              <a:rPr lang="en-GB" sz="2400" dirty="0">
                <a:latin typeface="+mn-lt"/>
              </a:rPr>
              <a:t>Deleting root node from a max heap is </a:t>
            </a:r>
            <a:r>
              <a:rPr lang="en-GB" sz="2400" dirty="0" smtClean="0">
                <a:latin typeface="+mn-lt"/>
              </a:rPr>
              <a:t>little difficult </a:t>
            </a:r>
            <a:r>
              <a:rPr lang="en-GB" sz="2400" dirty="0">
                <a:latin typeface="+mn-lt"/>
              </a:rPr>
              <a:t>as it disturbing the max heap properties. </a:t>
            </a:r>
          </a:p>
        </p:txBody>
      </p:sp>
    </p:spTree>
    <p:extLst>
      <p:ext uri="{BB962C8B-B14F-4D97-AF65-F5344CB8AC3E}">
        <p14:creationId xmlns:p14="http://schemas.microsoft.com/office/powerpoint/2010/main" val="2197425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143000"/>
            <a:ext cx="8942387" cy="5632311"/>
          </a:xfrm>
          <a:prstGeom prst="rect">
            <a:avLst/>
          </a:prstGeom>
        </p:spPr>
        <p:txBody>
          <a:bodyPr wrap="square">
            <a:spAutoFit/>
          </a:bodyPr>
          <a:lstStyle/>
          <a:p>
            <a:r>
              <a:rPr lang="en-GB" sz="2400" b="1" dirty="0">
                <a:latin typeface="+mn-lt"/>
              </a:rPr>
              <a:t>Deletion Operation in Max </a:t>
            </a:r>
            <a:r>
              <a:rPr lang="en-GB" sz="2400" b="1" dirty="0" smtClean="0">
                <a:latin typeface="+mn-lt"/>
              </a:rPr>
              <a:t>Heap</a:t>
            </a:r>
            <a:endParaRPr lang="en-GB" sz="2400" dirty="0" smtClean="0">
              <a:latin typeface="+mn-lt"/>
            </a:endParaRPr>
          </a:p>
          <a:p>
            <a:r>
              <a:rPr lang="en-GB" sz="2400" dirty="0">
                <a:latin typeface="+mn-lt"/>
              </a:rPr>
              <a:t>We use the following steps to delete root node from a max heap</a:t>
            </a:r>
            <a:r>
              <a:rPr lang="en-GB" sz="2400" dirty="0" smtClean="0">
                <a:latin typeface="+mn-lt"/>
              </a:rPr>
              <a:t>...</a:t>
            </a:r>
          </a:p>
          <a:p>
            <a:endParaRPr lang="en-GB" sz="2400" dirty="0">
              <a:latin typeface="+mn-lt"/>
            </a:endParaRPr>
          </a:p>
          <a:p>
            <a:r>
              <a:rPr lang="en-GB" sz="2400" b="1" dirty="0">
                <a:latin typeface="+mn-lt"/>
              </a:rPr>
              <a:t>Step 1:</a:t>
            </a:r>
            <a:r>
              <a:rPr lang="en-GB" sz="2400" dirty="0">
                <a:latin typeface="+mn-lt"/>
              </a:rPr>
              <a:t> </a:t>
            </a:r>
            <a:r>
              <a:rPr lang="en-GB" sz="2400" b="1" dirty="0">
                <a:latin typeface="+mn-lt"/>
              </a:rPr>
              <a:t>Swap</a:t>
            </a:r>
            <a:r>
              <a:rPr lang="en-GB" sz="2400" dirty="0">
                <a:latin typeface="+mn-lt"/>
              </a:rPr>
              <a:t> the </a:t>
            </a:r>
            <a:r>
              <a:rPr lang="en-GB" sz="2400" b="1" dirty="0">
                <a:latin typeface="+mn-lt"/>
              </a:rPr>
              <a:t>root</a:t>
            </a:r>
            <a:r>
              <a:rPr lang="en-GB" sz="2400" dirty="0">
                <a:latin typeface="+mn-lt"/>
              </a:rPr>
              <a:t> node with </a:t>
            </a:r>
            <a:r>
              <a:rPr lang="en-GB" sz="2400" b="1" dirty="0">
                <a:latin typeface="+mn-lt"/>
              </a:rPr>
              <a:t>last</a:t>
            </a:r>
            <a:r>
              <a:rPr lang="en-GB" sz="2400" dirty="0">
                <a:latin typeface="+mn-lt"/>
              </a:rPr>
              <a:t> node in max heap</a:t>
            </a:r>
          </a:p>
          <a:p>
            <a:r>
              <a:rPr lang="en-GB" sz="2400" b="1" dirty="0">
                <a:latin typeface="+mn-lt"/>
              </a:rPr>
              <a:t>Step 2:</a:t>
            </a:r>
            <a:r>
              <a:rPr lang="en-GB" sz="2400" dirty="0">
                <a:latin typeface="+mn-lt"/>
              </a:rPr>
              <a:t> </a:t>
            </a:r>
            <a:r>
              <a:rPr lang="en-GB" sz="2400" b="1" dirty="0">
                <a:latin typeface="+mn-lt"/>
              </a:rPr>
              <a:t>Delete</a:t>
            </a:r>
            <a:r>
              <a:rPr lang="en-GB" sz="2400" dirty="0">
                <a:latin typeface="+mn-lt"/>
              </a:rPr>
              <a:t> last node.</a:t>
            </a:r>
          </a:p>
          <a:p>
            <a:r>
              <a:rPr lang="en-GB" sz="2400" b="1" dirty="0">
                <a:latin typeface="+mn-lt"/>
              </a:rPr>
              <a:t>Step 3:</a:t>
            </a:r>
            <a:r>
              <a:rPr lang="en-GB" sz="2400" dirty="0">
                <a:latin typeface="+mn-lt"/>
              </a:rPr>
              <a:t> Now, compare </a:t>
            </a:r>
            <a:r>
              <a:rPr lang="en-GB" sz="2400" b="1" dirty="0">
                <a:latin typeface="+mn-lt"/>
              </a:rPr>
              <a:t>root value</a:t>
            </a:r>
            <a:r>
              <a:rPr lang="en-GB" sz="2400" dirty="0">
                <a:latin typeface="+mn-lt"/>
              </a:rPr>
              <a:t> with its </a:t>
            </a:r>
            <a:r>
              <a:rPr lang="en-GB" sz="2400" b="1" dirty="0">
                <a:latin typeface="+mn-lt"/>
              </a:rPr>
              <a:t>left child value</a:t>
            </a:r>
            <a:r>
              <a:rPr lang="en-GB" sz="2400" dirty="0">
                <a:latin typeface="+mn-lt"/>
              </a:rPr>
              <a:t>.</a:t>
            </a:r>
          </a:p>
          <a:p>
            <a:r>
              <a:rPr lang="en-GB" sz="2400" b="1" dirty="0">
                <a:latin typeface="+mn-lt"/>
              </a:rPr>
              <a:t>Step 4:</a:t>
            </a:r>
            <a:r>
              <a:rPr lang="en-GB" sz="2400" dirty="0">
                <a:latin typeface="+mn-lt"/>
              </a:rPr>
              <a:t> If </a:t>
            </a:r>
            <a:r>
              <a:rPr lang="en-GB" sz="2400" b="1" dirty="0">
                <a:latin typeface="+mn-lt"/>
              </a:rPr>
              <a:t>root value is smaller</a:t>
            </a:r>
            <a:r>
              <a:rPr lang="en-GB" sz="2400" dirty="0">
                <a:latin typeface="+mn-lt"/>
              </a:rPr>
              <a:t> than its left child, then compare </a:t>
            </a:r>
            <a:r>
              <a:rPr lang="en-GB" sz="2400" b="1" dirty="0">
                <a:latin typeface="+mn-lt"/>
              </a:rPr>
              <a:t>left child</a:t>
            </a:r>
            <a:r>
              <a:rPr lang="en-GB" sz="2400" dirty="0">
                <a:latin typeface="+mn-lt"/>
              </a:rPr>
              <a:t> with its </a:t>
            </a:r>
            <a:r>
              <a:rPr lang="en-GB" sz="2400" b="1" dirty="0">
                <a:latin typeface="+mn-lt"/>
              </a:rPr>
              <a:t>right sibling</a:t>
            </a:r>
            <a:r>
              <a:rPr lang="en-GB" sz="2400" dirty="0">
                <a:latin typeface="+mn-lt"/>
              </a:rPr>
              <a:t>. Else </a:t>
            </a:r>
            <a:r>
              <a:rPr lang="en-GB" sz="2400" dirty="0" err="1">
                <a:latin typeface="+mn-lt"/>
              </a:rPr>
              <a:t>goto</a:t>
            </a:r>
            <a:r>
              <a:rPr lang="en-GB" sz="2400" dirty="0">
                <a:latin typeface="+mn-lt"/>
              </a:rPr>
              <a:t> </a:t>
            </a:r>
            <a:r>
              <a:rPr lang="en-GB" sz="2400" b="1" dirty="0">
                <a:latin typeface="+mn-lt"/>
              </a:rPr>
              <a:t>Step 6</a:t>
            </a:r>
            <a:endParaRPr lang="en-GB" sz="2400" dirty="0">
              <a:latin typeface="+mn-lt"/>
            </a:endParaRPr>
          </a:p>
          <a:p>
            <a:r>
              <a:rPr lang="en-GB" sz="2400" b="1" dirty="0">
                <a:latin typeface="+mn-lt"/>
              </a:rPr>
              <a:t>Step 5:</a:t>
            </a:r>
            <a:r>
              <a:rPr lang="en-GB" sz="2400" dirty="0">
                <a:latin typeface="+mn-lt"/>
              </a:rPr>
              <a:t> If </a:t>
            </a:r>
            <a:r>
              <a:rPr lang="en-GB" sz="2400" b="1" dirty="0">
                <a:latin typeface="+mn-lt"/>
              </a:rPr>
              <a:t>left child value is larger</a:t>
            </a:r>
            <a:r>
              <a:rPr lang="en-GB" sz="2400" dirty="0">
                <a:latin typeface="+mn-lt"/>
              </a:rPr>
              <a:t> than its </a:t>
            </a:r>
            <a:r>
              <a:rPr lang="en-GB" sz="2400" b="1" dirty="0">
                <a:latin typeface="+mn-lt"/>
              </a:rPr>
              <a:t>right sibling</a:t>
            </a:r>
            <a:r>
              <a:rPr lang="en-GB" sz="2400" dirty="0">
                <a:latin typeface="+mn-lt"/>
              </a:rPr>
              <a:t>, then </a:t>
            </a:r>
            <a:r>
              <a:rPr lang="en-GB" sz="2400" b="1" dirty="0">
                <a:latin typeface="+mn-lt"/>
              </a:rPr>
              <a:t>swap root</a:t>
            </a:r>
            <a:r>
              <a:rPr lang="en-GB" sz="2400" dirty="0">
                <a:latin typeface="+mn-lt"/>
              </a:rPr>
              <a:t> with </a:t>
            </a:r>
            <a:r>
              <a:rPr lang="en-GB" sz="2400" b="1" dirty="0">
                <a:latin typeface="+mn-lt"/>
              </a:rPr>
              <a:t>left child</a:t>
            </a:r>
            <a:r>
              <a:rPr lang="en-GB" sz="2400" dirty="0">
                <a:latin typeface="+mn-lt"/>
              </a:rPr>
              <a:t>. otherwise </a:t>
            </a:r>
            <a:r>
              <a:rPr lang="en-GB" sz="2400" b="1" dirty="0">
                <a:latin typeface="+mn-lt"/>
              </a:rPr>
              <a:t>swap root</a:t>
            </a:r>
            <a:r>
              <a:rPr lang="en-GB" sz="2400" dirty="0">
                <a:latin typeface="+mn-lt"/>
              </a:rPr>
              <a:t> with its </a:t>
            </a:r>
            <a:r>
              <a:rPr lang="en-GB" sz="2400" b="1" dirty="0">
                <a:latin typeface="+mn-lt"/>
              </a:rPr>
              <a:t>right child</a:t>
            </a:r>
            <a:r>
              <a:rPr lang="en-GB" sz="2400" dirty="0">
                <a:latin typeface="+mn-lt"/>
              </a:rPr>
              <a:t>.</a:t>
            </a:r>
          </a:p>
          <a:p>
            <a:r>
              <a:rPr lang="en-GB" sz="2400" b="1" dirty="0">
                <a:latin typeface="+mn-lt"/>
              </a:rPr>
              <a:t>Step 6:</a:t>
            </a:r>
            <a:r>
              <a:rPr lang="en-GB" sz="2400" dirty="0">
                <a:latin typeface="+mn-lt"/>
              </a:rPr>
              <a:t> If </a:t>
            </a:r>
            <a:r>
              <a:rPr lang="en-GB" sz="2400" b="1" dirty="0">
                <a:latin typeface="+mn-lt"/>
              </a:rPr>
              <a:t>root value is larger</a:t>
            </a:r>
            <a:r>
              <a:rPr lang="en-GB" sz="2400" dirty="0">
                <a:latin typeface="+mn-lt"/>
              </a:rPr>
              <a:t> than its left child, then compare </a:t>
            </a:r>
            <a:r>
              <a:rPr lang="en-GB" sz="2400" b="1" dirty="0">
                <a:latin typeface="+mn-lt"/>
              </a:rPr>
              <a:t>root value</a:t>
            </a:r>
            <a:r>
              <a:rPr lang="en-GB" sz="2400" dirty="0">
                <a:latin typeface="+mn-lt"/>
              </a:rPr>
              <a:t> with its </a:t>
            </a:r>
            <a:r>
              <a:rPr lang="en-GB" sz="2400" b="1" dirty="0">
                <a:latin typeface="+mn-lt"/>
              </a:rPr>
              <a:t>right child</a:t>
            </a:r>
            <a:r>
              <a:rPr lang="en-GB" sz="2400" dirty="0">
                <a:latin typeface="+mn-lt"/>
              </a:rPr>
              <a:t> value.</a:t>
            </a:r>
          </a:p>
          <a:p>
            <a:r>
              <a:rPr lang="en-GB" sz="2400" b="1" dirty="0">
                <a:latin typeface="+mn-lt"/>
              </a:rPr>
              <a:t>Step 7:</a:t>
            </a:r>
            <a:r>
              <a:rPr lang="en-GB" sz="2400" dirty="0">
                <a:latin typeface="+mn-lt"/>
              </a:rPr>
              <a:t> If </a:t>
            </a:r>
            <a:r>
              <a:rPr lang="en-GB" sz="2400" b="1" dirty="0">
                <a:latin typeface="+mn-lt"/>
              </a:rPr>
              <a:t>root value is smaller</a:t>
            </a:r>
            <a:r>
              <a:rPr lang="en-GB" sz="2400" dirty="0">
                <a:latin typeface="+mn-lt"/>
              </a:rPr>
              <a:t> than its </a:t>
            </a:r>
            <a:r>
              <a:rPr lang="en-GB" sz="2400" b="1" dirty="0">
                <a:latin typeface="+mn-lt"/>
              </a:rPr>
              <a:t>right child</a:t>
            </a:r>
            <a:r>
              <a:rPr lang="en-GB" sz="2400" dirty="0">
                <a:latin typeface="+mn-lt"/>
              </a:rPr>
              <a:t>, then </a:t>
            </a:r>
            <a:r>
              <a:rPr lang="en-GB" sz="2400" b="1" dirty="0">
                <a:latin typeface="+mn-lt"/>
              </a:rPr>
              <a:t>swap root</a:t>
            </a:r>
            <a:r>
              <a:rPr lang="en-GB" sz="2400" dirty="0">
                <a:latin typeface="+mn-lt"/>
              </a:rPr>
              <a:t> with </a:t>
            </a:r>
            <a:r>
              <a:rPr lang="en-GB" sz="2400" b="1" dirty="0" smtClean="0">
                <a:latin typeface="+mn-lt"/>
              </a:rPr>
              <a:t>right </a:t>
            </a:r>
            <a:r>
              <a:rPr lang="en-GB" sz="2400" b="1" dirty="0">
                <a:latin typeface="+mn-lt"/>
              </a:rPr>
              <a:t>child</a:t>
            </a:r>
            <a:r>
              <a:rPr lang="en-GB" sz="2400" dirty="0">
                <a:latin typeface="+mn-lt"/>
              </a:rPr>
              <a:t>. otherwise </a:t>
            </a:r>
            <a:r>
              <a:rPr lang="en-GB" sz="2400" b="1" dirty="0">
                <a:latin typeface="+mn-lt"/>
              </a:rPr>
              <a:t>stop the process</a:t>
            </a:r>
            <a:r>
              <a:rPr lang="en-GB" sz="2400" dirty="0">
                <a:latin typeface="+mn-lt"/>
              </a:rPr>
              <a:t>.</a:t>
            </a:r>
          </a:p>
          <a:p>
            <a:r>
              <a:rPr lang="en-GB" sz="2400" b="1" dirty="0">
                <a:latin typeface="+mn-lt"/>
              </a:rPr>
              <a:t>Step 8:</a:t>
            </a:r>
            <a:r>
              <a:rPr lang="en-GB" sz="2400" dirty="0">
                <a:latin typeface="+mn-lt"/>
              </a:rPr>
              <a:t> Repeat the same until root node is fixed at its exact position.</a:t>
            </a:r>
          </a:p>
        </p:txBody>
      </p:sp>
    </p:spTree>
    <p:extLst>
      <p:ext uri="{BB962C8B-B14F-4D97-AF65-F5344CB8AC3E}">
        <p14:creationId xmlns:p14="http://schemas.microsoft.com/office/powerpoint/2010/main" val="312960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143000"/>
            <a:ext cx="8942387" cy="830997"/>
          </a:xfrm>
          <a:prstGeom prst="rect">
            <a:avLst/>
          </a:prstGeom>
        </p:spPr>
        <p:txBody>
          <a:bodyPr wrap="square">
            <a:spAutoFit/>
          </a:bodyPr>
          <a:lstStyle/>
          <a:p>
            <a:r>
              <a:rPr lang="en-GB" sz="2400" b="1" dirty="0">
                <a:solidFill>
                  <a:prstClr val="black"/>
                </a:solidFill>
                <a:latin typeface="Calibri"/>
              </a:rPr>
              <a:t>Deletion Operation in Max </a:t>
            </a:r>
            <a:r>
              <a:rPr lang="en-GB" sz="2400" b="1" dirty="0" smtClean="0">
                <a:solidFill>
                  <a:prstClr val="black"/>
                </a:solidFill>
                <a:latin typeface="Calibri"/>
              </a:rPr>
              <a:t>Heap</a:t>
            </a:r>
          </a:p>
          <a:p>
            <a:r>
              <a:rPr lang="en-GB" sz="2400" b="1" dirty="0" smtClean="0">
                <a:solidFill>
                  <a:prstClr val="black"/>
                </a:solidFill>
                <a:latin typeface="Calibri"/>
              </a:rPr>
              <a:t>Example: </a:t>
            </a:r>
            <a:r>
              <a:rPr lang="en-GB" sz="2400" dirty="0"/>
              <a:t>Delete root node (90) from the max heap.</a:t>
            </a:r>
            <a:endParaRPr lang="en-GB" sz="2400" dirty="0" smtClean="0">
              <a:solidFill>
                <a:prstClr val="black"/>
              </a:solidFill>
              <a:latin typeface="Calibri"/>
            </a:endParaRPr>
          </a:p>
        </p:txBody>
      </p:sp>
      <p:pic>
        <p:nvPicPr>
          <p:cNvPr id="12290" name="Picture 2" descr="http://btechsmartclass.com/DS/images/Max%20Heap%20Add%2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438401"/>
            <a:ext cx="66357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528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Max Heap </a:t>
            </a:r>
            <a:endParaRPr lang="en-US" sz="3200">
              <a:solidFill>
                <a:srgbClr val="7E1B68"/>
              </a:solidFill>
              <a:latin typeface="Calibri"/>
            </a:endParaRPr>
          </a:p>
          <a:p>
            <a:pPr fontAlgn="auto">
              <a:spcAft>
                <a:spcPts val="0"/>
              </a:spcAft>
              <a:defRPr/>
            </a:pPr>
            <a:endParaRPr lang="de-DE" sz="3200">
              <a:solidFill>
                <a:srgbClr val="7E1B68"/>
              </a:solidFill>
              <a:latin typeface="Calibri"/>
            </a:endParaRPr>
          </a:p>
          <a:p>
            <a:pPr fontAlgn="auto">
              <a:spcAft>
                <a:spcPts val="0"/>
              </a:spcAft>
              <a:defRPr/>
            </a:pPr>
            <a:endParaRPr lang="en-US" sz="3200">
              <a:solidFill>
                <a:srgbClr val="7E1B68"/>
              </a:solidFill>
              <a:latin typeface="Calibri"/>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143000"/>
            <a:ext cx="8942387" cy="830997"/>
          </a:xfrm>
          <a:prstGeom prst="rect">
            <a:avLst/>
          </a:prstGeom>
        </p:spPr>
        <p:txBody>
          <a:bodyPr wrap="square">
            <a:spAutoFit/>
          </a:bodyPr>
          <a:lstStyle/>
          <a:p>
            <a:r>
              <a:rPr lang="en-GB" sz="2400" b="1" dirty="0">
                <a:solidFill>
                  <a:prstClr val="black"/>
                </a:solidFill>
                <a:latin typeface="Calibri"/>
              </a:rPr>
              <a:t>Deletion Operation in Max </a:t>
            </a:r>
            <a:r>
              <a:rPr lang="en-GB" sz="2400" b="1" dirty="0" smtClean="0">
                <a:solidFill>
                  <a:prstClr val="black"/>
                </a:solidFill>
                <a:latin typeface="Calibri"/>
              </a:rPr>
              <a:t>Heap</a:t>
            </a:r>
          </a:p>
          <a:p>
            <a:r>
              <a:rPr lang="en-GB" sz="2400" b="1" dirty="0" smtClean="0">
                <a:solidFill>
                  <a:prstClr val="black"/>
                </a:solidFill>
                <a:latin typeface="Calibri"/>
              </a:rPr>
              <a:t>Example: </a:t>
            </a:r>
            <a:r>
              <a:rPr lang="en-GB" sz="2400" dirty="0">
                <a:solidFill>
                  <a:prstClr val="black"/>
                </a:solidFill>
              </a:rPr>
              <a:t>Delete root node (90) from the max heap.</a:t>
            </a:r>
            <a:endParaRPr lang="en-GB" sz="2400" dirty="0" smtClean="0">
              <a:solidFill>
                <a:prstClr val="black"/>
              </a:solidFill>
              <a:latin typeface="Calibri"/>
            </a:endParaRPr>
          </a:p>
        </p:txBody>
      </p:sp>
      <p:pic>
        <p:nvPicPr>
          <p:cNvPr id="16386" name="Picture 2" descr="http://btechsmartclass.com/DS/images/Max%20Heap%20Del%20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399" y="2209800"/>
            <a:ext cx="6169268" cy="3896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86200" y="1828800"/>
            <a:ext cx="1981200" cy="523220"/>
          </a:xfrm>
          <a:prstGeom prst="rect">
            <a:avLst/>
          </a:prstGeom>
          <a:noFill/>
        </p:spPr>
        <p:txBody>
          <a:bodyPr wrap="square" rtlCol="0">
            <a:spAutoFit/>
          </a:bodyPr>
          <a:lstStyle/>
          <a:p>
            <a:r>
              <a:rPr lang="de-DE" sz="2800" b="1" dirty="0" smtClean="0"/>
              <a:t>Result</a:t>
            </a:r>
            <a:endParaRPr lang="en-US" sz="2800" b="1" dirty="0"/>
          </a:p>
        </p:txBody>
      </p:sp>
      <p:sp>
        <p:nvSpPr>
          <p:cNvPr id="6" name="Rectangle 5"/>
          <p:cNvSpPr/>
          <p:nvPr/>
        </p:nvSpPr>
        <p:spPr>
          <a:xfrm>
            <a:off x="2592318" y="6336268"/>
            <a:ext cx="4570482" cy="369332"/>
          </a:xfrm>
          <a:prstGeom prst="rect">
            <a:avLst/>
          </a:prstGeom>
        </p:spPr>
        <p:txBody>
          <a:bodyPr wrap="none">
            <a:spAutoFit/>
          </a:bodyPr>
          <a:lstStyle/>
          <a:p>
            <a:r>
              <a:rPr lang="en-US" dirty="0"/>
              <a:t>http://btechsmartclass.com/DS/U3_T7.html</a:t>
            </a:r>
          </a:p>
        </p:txBody>
      </p:sp>
    </p:spTree>
    <p:extLst>
      <p:ext uri="{BB962C8B-B14F-4D97-AF65-F5344CB8AC3E}">
        <p14:creationId xmlns:p14="http://schemas.microsoft.com/office/powerpoint/2010/main" val="2096971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rPr>
              <a:t>Threaded Binary Tree</a:t>
            </a: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0" y="1231880"/>
            <a:ext cx="9144000" cy="5078313"/>
          </a:xfrm>
          <a:prstGeom prst="rect">
            <a:avLst/>
          </a:prstGeom>
        </p:spPr>
        <p:txBody>
          <a:bodyPr wrap="square">
            <a:spAutoFit/>
          </a:bodyPr>
          <a:lstStyle/>
          <a:p>
            <a:r>
              <a:rPr lang="en-GB" dirty="0">
                <a:latin typeface="+mn-lt"/>
              </a:rPr>
              <a:t>A binary tree is represented using array representation or linked list representation. </a:t>
            </a:r>
            <a:endParaRPr lang="en-GB" dirty="0" smtClean="0">
              <a:latin typeface="+mn-lt"/>
            </a:endParaRPr>
          </a:p>
          <a:p>
            <a:endParaRPr lang="en-GB" dirty="0">
              <a:latin typeface="+mn-lt"/>
            </a:endParaRPr>
          </a:p>
          <a:p>
            <a:r>
              <a:rPr lang="en-GB" dirty="0" smtClean="0">
                <a:latin typeface="+mn-lt"/>
              </a:rPr>
              <a:t>When </a:t>
            </a:r>
            <a:r>
              <a:rPr lang="en-GB" dirty="0">
                <a:latin typeface="+mn-lt"/>
              </a:rPr>
              <a:t>a binary tree is represented using linked list representation, if any node is not having a child we use NULL pointer in that position. </a:t>
            </a:r>
            <a:endParaRPr lang="en-GB" dirty="0" smtClean="0">
              <a:latin typeface="+mn-lt"/>
            </a:endParaRPr>
          </a:p>
          <a:p>
            <a:endParaRPr lang="en-GB" dirty="0">
              <a:latin typeface="+mn-lt"/>
            </a:endParaRPr>
          </a:p>
          <a:p>
            <a:r>
              <a:rPr lang="en-GB" dirty="0" smtClean="0">
                <a:latin typeface="+mn-lt"/>
              </a:rPr>
              <a:t>In </a:t>
            </a:r>
            <a:r>
              <a:rPr lang="en-GB" dirty="0">
                <a:latin typeface="+mn-lt"/>
              </a:rPr>
              <a:t>any binary tree linked list representation, there are more number of NULL pointer than actual pointers. </a:t>
            </a:r>
            <a:endParaRPr lang="en-GB" dirty="0" smtClean="0">
              <a:latin typeface="+mn-lt"/>
            </a:endParaRPr>
          </a:p>
          <a:p>
            <a:endParaRPr lang="en-GB" dirty="0">
              <a:latin typeface="+mn-lt"/>
            </a:endParaRPr>
          </a:p>
          <a:p>
            <a:r>
              <a:rPr lang="en-GB" b="1" dirty="0" smtClean="0">
                <a:latin typeface="+mn-lt"/>
              </a:rPr>
              <a:t>Generally</a:t>
            </a:r>
            <a:r>
              <a:rPr lang="en-GB" b="1" dirty="0">
                <a:latin typeface="+mn-lt"/>
              </a:rPr>
              <a:t>, in any binary tree linked list representation, if there are 2N number of reference fields, then N+1 number of reference fields are filled with NULL ( N+1 are NULL out of 2N ). </a:t>
            </a:r>
            <a:endParaRPr lang="en-GB" b="1" dirty="0" smtClean="0">
              <a:latin typeface="+mn-lt"/>
            </a:endParaRPr>
          </a:p>
          <a:p>
            <a:endParaRPr lang="en-GB" dirty="0">
              <a:latin typeface="+mn-lt"/>
            </a:endParaRPr>
          </a:p>
          <a:p>
            <a:r>
              <a:rPr lang="en-GB" dirty="0" smtClean="0">
                <a:latin typeface="+mn-lt"/>
              </a:rPr>
              <a:t>This </a:t>
            </a:r>
            <a:r>
              <a:rPr lang="en-GB" dirty="0">
                <a:latin typeface="+mn-lt"/>
              </a:rPr>
              <a:t>NULL pointer does not play any role except indicating there is no link (no child).</a:t>
            </a:r>
          </a:p>
          <a:p>
            <a:endParaRPr lang="en-GB" dirty="0">
              <a:latin typeface="+mn-lt"/>
            </a:endParaRPr>
          </a:p>
          <a:p>
            <a:r>
              <a:rPr lang="en-GB" dirty="0" smtClean="0">
                <a:latin typeface="+mn-lt"/>
              </a:rPr>
              <a:t>J</a:t>
            </a:r>
            <a:r>
              <a:rPr lang="en-GB" dirty="0">
                <a:latin typeface="+mn-lt"/>
              </a:rPr>
              <a:t>. Perlis and C. Thornton have proposed new binary tree called "</a:t>
            </a:r>
            <a:r>
              <a:rPr lang="en-GB" b="1" dirty="0">
                <a:latin typeface="+mn-lt"/>
              </a:rPr>
              <a:t>Threaded Binary Tree</a:t>
            </a:r>
            <a:r>
              <a:rPr lang="en-GB" dirty="0">
                <a:latin typeface="+mn-lt"/>
              </a:rPr>
              <a:t>", which make use of NULL pointer to improve its traversal processes. </a:t>
            </a:r>
            <a:endParaRPr lang="en-GB" dirty="0" smtClean="0">
              <a:latin typeface="+mn-lt"/>
            </a:endParaRPr>
          </a:p>
          <a:p>
            <a:endParaRPr lang="en-GB" dirty="0" smtClean="0">
              <a:latin typeface="+mn-lt"/>
            </a:endParaRPr>
          </a:p>
          <a:p>
            <a:r>
              <a:rPr lang="en-GB" b="1" dirty="0" smtClean="0">
                <a:latin typeface="+mn-lt"/>
              </a:rPr>
              <a:t>In </a:t>
            </a:r>
            <a:r>
              <a:rPr lang="en-GB" b="1" dirty="0">
                <a:latin typeface="+mn-lt"/>
              </a:rPr>
              <a:t>threaded binary tree, NULL pointers are replaced by references to other nodes in the tree, called threads.</a:t>
            </a:r>
            <a:endParaRPr lang="en-US" b="1" dirty="0">
              <a:latin typeface="+mn-lt"/>
            </a:endParaRPr>
          </a:p>
        </p:txBody>
      </p:sp>
    </p:spTree>
    <p:extLst>
      <p:ext uri="{BB962C8B-B14F-4D97-AF65-F5344CB8AC3E}">
        <p14:creationId xmlns:p14="http://schemas.microsoft.com/office/powerpoint/2010/main" val="4046549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rPr>
              <a:t>Threaded Binary Tree</a:t>
            </a: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76200" y="1231880"/>
            <a:ext cx="9144000" cy="4647426"/>
          </a:xfrm>
          <a:prstGeom prst="rect">
            <a:avLst/>
          </a:prstGeom>
        </p:spPr>
        <p:txBody>
          <a:bodyPr wrap="square">
            <a:spAutoFit/>
          </a:bodyPr>
          <a:lstStyle/>
          <a:p>
            <a:r>
              <a:rPr lang="en-GB" sz="2800" b="1" dirty="0" smtClean="0">
                <a:solidFill>
                  <a:prstClr val="black"/>
                </a:solidFill>
                <a:latin typeface="+mn-lt"/>
              </a:rPr>
              <a:t>Definition:</a:t>
            </a:r>
          </a:p>
          <a:p>
            <a:endParaRPr lang="en-GB" sz="2800" b="1" dirty="0">
              <a:solidFill>
                <a:prstClr val="black"/>
              </a:solidFill>
              <a:latin typeface="+mn-lt"/>
            </a:endParaRPr>
          </a:p>
          <a:p>
            <a:r>
              <a:rPr lang="en-GB" sz="2400" dirty="0">
                <a:latin typeface="+mn-lt"/>
              </a:rPr>
              <a:t>Threaded Binary Tree is also a binary tree in </a:t>
            </a:r>
            <a:r>
              <a:rPr lang="en-GB" sz="2400" dirty="0" smtClean="0">
                <a:latin typeface="+mn-lt"/>
              </a:rPr>
              <a:t>which</a:t>
            </a:r>
          </a:p>
          <a:p>
            <a:endParaRPr lang="en-GB" sz="2400" dirty="0">
              <a:latin typeface="+mn-lt"/>
            </a:endParaRPr>
          </a:p>
          <a:p>
            <a:pPr marL="457200" indent="-457200">
              <a:buFont typeface="+mj-lt"/>
              <a:buAutoNum type="arabicPeriod"/>
            </a:pPr>
            <a:r>
              <a:rPr lang="en-GB" sz="2400" dirty="0" smtClean="0">
                <a:latin typeface="+mn-lt"/>
              </a:rPr>
              <a:t>All </a:t>
            </a:r>
            <a:r>
              <a:rPr lang="en-GB" sz="2400" dirty="0">
                <a:latin typeface="+mn-lt"/>
              </a:rPr>
              <a:t>left child pointers that are NULL (in Linked list representation) points to its in-order predecessor, </a:t>
            </a:r>
            <a:endParaRPr lang="en-GB" sz="2400" dirty="0" smtClean="0">
              <a:latin typeface="+mn-lt"/>
            </a:endParaRPr>
          </a:p>
          <a:p>
            <a:pPr marL="457200" indent="-457200">
              <a:buFont typeface="+mj-lt"/>
              <a:buAutoNum type="arabicPeriod"/>
            </a:pPr>
            <a:endParaRPr lang="en-GB" sz="2400" dirty="0">
              <a:latin typeface="+mn-lt"/>
            </a:endParaRPr>
          </a:p>
          <a:p>
            <a:pPr marL="457200" indent="-457200">
              <a:buFont typeface="+mj-lt"/>
              <a:buAutoNum type="arabicPeriod"/>
            </a:pPr>
            <a:r>
              <a:rPr lang="en-GB" sz="2400" dirty="0" smtClean="0">
                <a:latin typeface="+mn-lt"/>
              </a:rPr>
              <a:t>All </a:t>
            </a:r>
            <a:r>
              <a:rPr lang="en-GB" sz="2400" dirty="0">
                <a:latin typeface="+mn-lt"/>
              </a:rPr>
              <a:t>right child pointers that are NULL (in Linked list representation) points to its in-order successor</a:t>
            </a:r>
            <a:r>
              <a:rPr lang="en-GB" sz="2400" dirty="0" smtClean="0">
                <a:latin typeface="+mn-lt"/>
              </a:rPr>
              <a:t>.</a:t>
            </a:r>
          </a:p>
          <a:p>
            <a:pPr marL="457200" indent="-457200">
              <a:buFont typeface="+mj-lt"/>
              <a:buAutoNum type="arabicPeriod"/>
            </a:pPr>
            <a:endParaRPr lang="en-GB" sz="2400" dirty="0">
              <a:latin typeface="+mn-lt"/>
            </a:endParaRPr>
          </a:p>
          <a:p>
            <a:pPr marL="457200" indent="-457200">
              <a:buFont typeface="+mj-lt"/>
              <a:buAutoNum type="arabicPeriod"/>
            </a:pPr>
            <a:r>
              <a:rPr lang="en-GB" sz="2400" dirty="0">
                <a:latin typeface="+mn-lt"/>
              </a:rPr>
              <a:t>If there is no in-order predecessor or in-order successor, then it point to root node</a:t>
            </a:r>
            <a:r>
              <a:rPr lang="en-GB" sz="2400" dirty="0" smtClean="0">
                <a:latin typeface="+mn-lt"/>
              </a:rPr>
              <a:t>.</a:t>
            </a:r>
            <a:endParaRPr lang="en-US" sz="2400" dirty="0">
              <a:solidFill>
                <a:prstClr val="black"/>
              </a:solidFill>
              <a:latin typeface="+mn-lt"/>
            </a:endParaRPr>
          </a:p>
        </p:txBody>
      </p:sp>
    </p:spTree>
    <p:extLst>
      <p:ext uri="{BB962C8B-B14F-4D97-AF65-F5344CB8AC3E}">
        <p14:creationId xmlns:p14="http://schemas.microsoft.com/office/powerpoint/2010/main" val="1995379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rPr>
              <a:t>Threaded Binary Tree</a:t>
            </a:r>
          </a:p>
          <a:p>
            <a:pPr fontAlgn="auto">
              <a:spcAft>
                <a:spcPts val="0"/>
              </a:spcAft>
              <a:defRPr/>
            </a:pPr>
            <a:endParaRPr lang="en-US" sz="3200" dirty="0">
              <a:solidFill>
                <a:srgbClr val="7E1B68"/>
              </a:solidFill>
              <a:latin typeface="Calibri"/>
            </a:endParaRPr>
          </a:p>
          <a:p>
            <a:pPr fontAlgn="auto">
              <a:spcAft>
                <a:spcPts val="0"/>
              </a:spcAft>
              <a:defRPr/>
            </a:pPr>
            <a:endParaRPr lang="de-DE"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28600" y="1231880"/>
            <a:ext cx="9144000" cy="954107"/>
          </a:xfrm>
          <a:prstGeom prst="rect">
            <a:avLst/>
          </a:prstGeom>
        </p:spPr>
        <p:txBody>
          <a:bodyPr wrap="square">
            <a:spAutoFit/>
          </a:bodyPr>
          <a:lstStyle/>
          <a:p>
            <a:r>
              <a:rPr lang="en-GB" sz="2800" b="1" dirty="0" smtClean="0">
                <a:solidFill>
                  <a:prstClr val="black"/>
                </a:solidFill>
                <a:latin typeface="+mn-lt"/>
              </a:rPr>
              <a:t>Example: </a:t>
            </a:r>
            <a:r>
              <a:rPr lang="en-GB" sz="2800" dirty="0" smtClean="0">
                <a:solidFill>
                  <a:prstClr val="black"/>
                </a:solidFill>
                <a:latin typeface="+mn-lt"/>
              </a:rPr>
              <a:t>For the given Binary tree, first find the In-order traversal</a:t>
            </a:r>
            <a:endParaRPr lang="en-GB" sz="2800" dirty="0">
              <a:solidFill>
                <a:prstClr val="black"/>
              </a:solidFill>
              <a:latin typeface="+mn-lt"/>
            </a:endParaRPr>
          </a:p>
        </p:txBody>
      </p:sp>
      <p:pic>
        <p:nvPicPr>
          <p:cNvPr id="1026" name="Picture 2" descr="http://btechsmartclass.com/DS/images/B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84" y="1893498"/>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068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rPr>
              <a:t>Threaded Binary Tree</a:t>
            </a:r>
          </a:p>
          <a:p>
            <a:pPr fontAlgn="auto">
              <a:spcAft>
                <a:spcPts val="0"/>
              </a:spcAft>
              <a:defRPr/>
            </a:pPr>
            <a:endParaRPr lang="en-US" sz="3200" dirty="0">
              <a:solidFill>
                <a:srgbClr val="7E1B68"/>
              </a:solidFill>
              <a:latin typeface="Calibri"/>
            </a:endParaRPr>
          </a:p>
          <a:p>
            <a:pPr fontAlgn="auto">
              <a:spcAft>
                <a:spcPts val="0"/>
              </a:spcAft>
              <a:defRPr/>
            </a:pPr>
            <a:endParaRPr lang="de-DE"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28600" y="1231880"/>
            <a:ext cx="9144000" cy="954107"/>
          </a:xfrm>
          <a:prstGeom prst="rect">
            <a:avLst/>
          </a:prstGeom>
        </p:spPr>
        <p:txBody>
          <a:bodyPr wrap="square">
            <a:spAutoFit/>
          </a:bodyPr>
          <a:lstStyle/>
          <a:p>
            <a:r>
              <a:rPr lang="en-GB" sz="2800" b="1" dirty="0" smtClean="0">
                <a:solidFill>
                  <a:prstClr val="black"/>
                </a:solidFill>
                <a:latin typeface="+mn-lt"/>
              </a:rPr>
              <a:t>Example: </a:t>
            </a:r>
            <a:r>
              <a:rPr lang="en-GB" sz="2800" dirty="0" smtClean="0">
                <a:solidFill>
                  <a:prstClr val="black"/>
                </a:solidFill>
                <a:latin typeface="+mn-lt"/>
              </a:rPr>
              <a:t>For the given Binary tree, first find the In-order traversal</a:t>
            </a:r>
            <a:endParaRPr lang="en-GB" sz="2800" dirty="0">
              <a:solidFill>
                <a:prstClr val="black"/>
              </a:solidFill>
              <a:latin typeface="+mn-lt"/>
            </a:endParaRPr>
          </a:p>
        </p:txBody>
      </p:sp>
      <p:pic>
        <p:nvPicPr>
          <p:cNvPr id="1026" name="Picture 2" descr="http://btechsmartclass.com/DS/images/B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84" y="198120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76400" y="5791200"/>
            <a:ext cx="6019800" cy="830997"/>
          </a:xfrm>
          <a:prstGeom prst="rect">
            <a:avLst/>
          </a:prstGeom>
        </p:spPr>
        <p:txBody>
          <a:bodyPr wrap="square">
            <a:spAutoFit/>
          </a:bodyPr>
          <a:lstStyle/>
          <a:p>
            <a:pPr algn="ctr"/>
            <a:r>
              <a:rPr lang="en-GB" sz="2400" b="1" dirty="0">
                <a:solidFill>
                  <a:srgbClr val="009933"/>
                </a:solidFill>
                <a:latin typeface="Trebuchet MS" panose="020B0603020202020204" pitchFamily="34" charset="0"/>
              </a:rPr>
              <a:t>In-order traversal of above binary tree...</a:t>
            </a:r>
            <a:r>
              <a:rPr lang="en-GB" sz="2400" b="1" dirty="0">
                <a:solidFill>
                  <a:srgbClr val="CC0000"/>
                </a:solidFill>
                <a:latin typeface="Trebuchet MS" panose="020B0603020202020204" pitchFamily="34" charset="0"/>
              </a:rPr>
              <a:t>H - D - I - B - E - A - F - J - C - G</a:t>
            </a:r>
            <a:endParaRPr lang="en-GB" sz="2400" b="1" i="0" dirty="0">
              <a:solidFill>
                <a:srgbClr val="CC0000"/>
              </a:solidFill>
              <a:effectLst/>
              <a:latin typeface="Trebuchet MS" panose="020B0603020202020204" pitchFamily="34" charset="0"/>
            </a:endParaRPr>
          </a:p>
        </p:txBody>
      </p:sp>
    </p:spTree>
    <p:extLst>
      <p:ext uri="{BB962C8B-B14F-4D97-AF65-F5344CB8AC3E}">
        <p14:creationId xmlns:p14="http://schemas.microsoft.com/office/powerpoint/2010/main" val="2943765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a:solidFill>
                  <a:srgbClr val="7E1B68"/>
                </a:solidFill>
              </a:rPr>
              <a:t>Threaded Binary Tree</a:t>
            </a:r>
          </a:p>
          <a:p>
            <a:pPr fontAlgn="auto">
              <a:spcAft>
                <a:spcPts val="0"/>
              </a:spcAft>
              <a:defRPr/>
            </a:pPr>
            <a:endParaRPr lang="en-US" sz="3200" dirty="0">
              <a:solidFill>
                <a:srgbClr val="7E1B68"/>
              </a:solidFill>
              <a:latin typeface="Calibri"/>
            </a:endParaRPr>
          </a:p>
          <a:p>
            <a:pPr fontAlgn="auto">
              <a:spcAft>
                <a:spcPts val="0"/>
              </a:spcAft>
              <a:defRPr/>
            </a:pPr>
            <a:endParaRPr lang="de-DE"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28600" y="1231880"/>
            <a:ext cx="9144000" cy="954107"/>
          </a:xfrm>
          <a:prstGeom prst="rect">
            <a:avLst/>
          </a:prstGeom>
        </p:spPr>
        <p:txBody>
          <a:bodyPr wrap="square">
            <a:spAutoFit/>
          </a:bodyPr>
          <a:lstStyle/>
          <a:p>
            <a:r>
              <a:rPr lang="en-GB" sz="2800" b="1" dirty="0" smtClean="0">
                <a:solidFill>
                  <a:prstClr val="black"/>
                </a:solidFill>
                <a:latin typeface="+mn-lt"/>
              </a:rPr>
              <a:t>Example: </a:t>
            </a:r>
            <a:r>
              <a:rPr lang="en-GB" sz="2800" dirty="0" smtClean="0">
                <a:solidFill>
                  <a:prstClr val="black"/>
                </a:solidFill>
                <a:latin typeface="+mn-lt"/>
              </a:rPr>
              <a:t>For the given Binary tree, first find the In-order traversal</a:t>
            </a:r>
            <a:endParaRPr lang="en-GB" sz="2800" dirty="0">
              <a:solidFill>
                <a:prstClr val="black"/>
              </a:solidFill>
              <a:latin typeface="+mn-lt"/>
            </a:endParaRPr>
          </a:p>
        </p:txBody>
      </p:sp>
      <p:pic>
        <p:nvPicPr>
          <p:cNvPr id="2050" name="Picture 2" descr="http://btechsmartclass.com/DS/images/Threaded%20B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79" y="1676400"/>
            <a:ext cx="6665121" cy="4443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6118" y="6248400"/>
            <a:ext cx="4570482" cy="369332"/>
          </a:xfrm>
          <a:prstGeom prst="rect">
            <a:avLst/>
          </a:prstGeom>
        </p:spPr>
        <p:txBody>
          <a:bodyPr wrap="none">
            <a:spAutoFit/>
          </a:bodyPr>
          <a:lstStyle/>
          <a:p>
            <a:r>
              <a:rPr lang="en-US" dirty="0"/>
              <a:t>http://btechsmartclass.com/DS/U3_T5.html</a:t>
            </a:r>
          </a:p>
        </p:txBody>
      </p:sp>
    </p:spTree>
    <p:extLst>
      <p:ext uri="{BB962C8B-B14F-4D97-AF65-F5344CB8AC3E}">
        <p14:creationId xmlns:p14="http://schemas.microsoft.com/office/powerpoint/2010/main" val="224173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Heap Data Structure</a:t>
            </a:r>
            <a:endParaRPr lang="en-US" sz="3200" dirty="0">
              <a:solidFill>
                <a:srgbClr val="7E1B68"/>
              </a:solidFill>
            </a:endParaRPr>
          </a:p>
          <a:p>
            <a:pPr fontAlgn="auto">
              <a:spcAft>
                <a:spcPts val="0"/>
              </a:spcAft>
              <a:defRPr/>
            </a:pPr>
            <a:endParaRPr lang="en-US" sz="3200" dirty="0">
              <a:solidFill>
                <a:srgbClr val="7E1B68"/>
              </a:solidFill>
              <a:latin typeface="Calibri"/>
            </a:endParaRPr>
          </a:p>
          <a:p>
            <a:pPr fontAlgn="auto">
              <a:spcAft>
                <a:spcPts val="0"/>
              </a:spcAft>
              <a:defRPr/>
            </a:pPr>
            <a:endParaRPr lang="de-DE"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152400" y="1437144"/>
            <a:ext cx="9144000" cy="2677656"/>
          </a:xfrm>
          <a:prstGeom prst="rect">
            <a:avLst/>
          </a:prstGeom>
        </p:spPr>
        <p:txBody>
          <a:bodyPr wrap="square">
            <a:spAutoFit/>
          </a:bodyPr>
          <a:lstStyle/>
          <a:p>
            <a:r>
              <a:rPr lang="en-GB" sz="2400" dirty="0" smtClean="0">
                <a:latin typeface="+mn-lt"/>
              </a:rPr>
              <a:t>In heap data </a:t>
            </a:r>
            <a:r>
              <a:rPr lang="en-GB" sz="2400" dirty="0">
                <a:latin typeface="+mn-lt"/>
              </a:rPr>
              <a:t>structure, nodes are arranged based on </a:t>
            </a:r>
            <a:r>
              <a:rPr lang="en-GB" sz="2400" dirty="0" smtClean="0">
                <a:latin typeface="+mn-lt"/>
              </a:rPr>
              <a:t>their </a:t>
            </a:r>
            <a:r>
              <a:rPr lang="en-GB" sz="2400" dirty="0">
                <a:latin typeface="+mn-lt"/>
              </a:rPr>
              <a:t>value. A heap data structure, some time called as Binary Heap.</a:t>
            </a:r>
            <a:br>
              <a:rPr lang="en-GB" sz="2400" dirty="0">
                <a:latin typeface="+mn-lt"/>
              </a:rPr>
            </a:br>
            <a:r>
              <a:rPr lang="en-GB" sz="2400" dirty="0">
                <a:latin typeface="+mn-lt"/>
              </a:rPr>
              <a:t/>
            </a:r>
            <a:br>
              <a:rPr lang="en-GB" sz="2400" dirty="0">
                <a:latin typeface="+mn-lt"/>
              </a:rPr>
            </a:br>
            <a:r>
              <a:rPr lang="en-GB" sz="2400" dirty="0">
                <a:latin typeface="+mn-lt"/>
              </a:rPr>
              <a:t>There are two types of heap data structures and they are as follows</a:t>
            </a:r>
            <a:r>
              <a:rPr lang="en-GB" sz="2400" dirty="0" smtClean="0">
                <a:latin typeface="+mn-lt"/>
              </a:rPr>
              <a:t>...</a:t>
            </a:r>
          </a:p>
          <a:p>
            <a:endParaRPr lang="en-GB" sz="2400" dirty="0">
              <a:latin typeface="+mn-lt"/>
            </a:endParaRPr>
          </a:p>
          <a:p>
            <a:pPr marL="514350" indent="-514350">
              <a:buFont typeface="+mj-lt"/>
              <a:buAutoNum type="arabicPeriod"/>
            </a:pPr>
            <a:r>
              <a:rPr lang="en-GB" sz="2400" b="1" dirty="0">
                <a:solidFill>
                  <a:srgbClr val="7030A0"/>
                </a:solidFill>
                <a:latin typeface="+mn-lt"/>
              </a:rPr>
              <a:t>Max Heap</a:t>
            </a:r>
          </a:p>
          <a:p>
            <a:pPr marL="514350" indent="-514350">
              <a:buFont typeface="+mj-lt"/>
              <a:buAutoNum type="arabicPeriod"/>
            </a:pPr>
            <a:r>
              <a:rPr lang="en-GB" sz="2400" b="1" dirty="0">
                <a:solidFill>
                  <a:srgbClr val="7030A0"/>
                </a:solidFill>
                <a:latin typeface="+mn-lt"/>
              </a:rPr>
              <a:t>Min Heap</a:t>
            </a:r>
          </a:p>
        </p:txBody>
      </p:sp>
    </p:spTree>
    <p:extLst>
      <p:ext uri="{BB962C8B-B14F-4D97-AF65-F5344CB8AC3E}">
        <p14:creationId xmlns:p14="http://schemas.microsoft.com/office/powerpoint/2010/main" val="1873410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Heap Data Structure</a:t>
            </a:r>
            <a:endParaRPr lang="en-US" sz="3200" dirty="0">
              <a:solidFill>
                <a:srgbClr val="7E1B68"/>
              </a:solidFill>
            </a:endParaRPr>
          </a:p>
          <a:p>
            <a:pPr fontAlgn="auto">
              <a:spcAft>
                <a:spcPts val="0"/>
              </a:spcAft>
              <a:defRPr/>
            </a:pPr>
            <a:endParaRPr lang="en-US" sz="3200" dirty="0">
              <a:solidFill>
                <a:srgbClr val="7E1B68"/>
              </a:solidFill>
              <a:latin typeface="Calibri"/>
            </a:endParaRPr>
          </a:p>
          <a:p>
            <a:pPr fontAlgn="auto">
              <a:spcAft>
                <a:spcPts val="0"/>
              </a:spcAft>
              <a:defRPr/>
            </a:pPr>
            <a:endParaRPr lang="de-DE" sz="3200" dirty="0" smtClean="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413808"/>
            <a:ext cx="8942387" cy="2677656"/>
          </a:xfrm>
          <a:prstGeom prst="rect">
            <a:avLst/>
          </a:prstGeom>
        </p:spPr>
        <p:txBody>
          <a:bodyPr wrap="square">
            <a:spAutoFit/>
          </a:bodyPr>
          <a:lstStyle/>
          <a:p>
            <a:pPr algn="just"/>
            <a:r>
              <a:rPr lang="en-GB" sz="2400" dirty="0">
                <a:solidFill>
                  <a:srgbClr val="000000"/>
                </a:solidFill>
                <a:latin typeface="+mn-lt"/>
              </a:rPr>
              <a:t>Every heap data structure has the following properties</a:t>
            </a:r>
            <a:r>
              <a:rPr lang="en-GB" sz="2400" dirty="0" smtClean="0">
                <a:solidFill>
                  <a:srgbClr val="000000"/>
                </a:solidFill>
                <a:latin typeface="+mn-lt"/>
              </a:rPr>
              <a:t>...</a:t>
            </a:r>
          </a:p>
          <a:p>
            <a:pPr algn="just"/>
            <a:endParaRPr lang="en-GB" sz="2400" b="1" dirty="0">
              <a:solidFill>
                <a:srgbClr val="000000"/>
              </a:solidFill>
              <a:latin typeface="+mn-lt"/>
            </a:endParaRPr>
          </a:p>
          <a:p>
            <a:pPr algn="just"/>
            <a:r>
              <a:rPr lang="en-GB" sz="2400" b="1" dirty="0" smtClean="0">
                <a:solidFill>
                  <a:srgbClr val="009933"/>
                </a:solidFill>
                <a:latin typeface="+mn-lt"/>
              </a:rPr>
              <a:t>Property </a:t>
            </a:r>
            <a:r>
              <a:rPr lang="en-GB" sz="2400" b="1" dirty="0">
                <a:solidFill>
                  <a:srgbClr val="009933"/>
                </a:solidFill>
                <a:latin typeface="+mn-lt"/>
              </a:rPr>
              <a:t>#1 (Ordering): </a:t>
            </a:r>
            <a:r>
              <a:rPr lang="en-GB" sz="2400" dirty="0">
                <a:solidFill>
                  <a:srgbClr val="000000"/>
                </a:solidFill>
                <a:latin typeface="+mn-lt"/>
              </a:rPr>
              <a:t>Nodes must be arranged in a order according to values based on Max heap or Min heap</a:t>
            </a:r>
            <a:r>
              <a:rPr lang="en-GB" sz="2400" dirty="0" smtClean="0">
                <a:solidFill>
                  <a:srgbClr val="000000"/>
                </a:solidFill>
                <a:latin typeface="+mn-lt"/>
              </a:rPr>
              <a:t>.</a:t>
            </a:r>
          </a:p>
          <a:p>
            <a:pPr algn="just"/>
            <a:endParaRPr lang="en-GB" sz="2400" dirty="0">
              <a:solidFill>
                <a:srgbClr val="000000"/>
              </a:solidFill>
              <a:latin typeface="+mn-lt"/>
            </a:endParaRPr>
          </a:p>
          <a:p>
            <a:pPr algn="just"/>
            <a:r>
              <a:rPr lang="en-GB" sz="2400" b="1" dirty="0">
                <a:solidFill>
                  <a:srgbClr val="009933"/>
                </a:solidFill>
                <a:latin typeface="+mn-lt"/>
              </a:rPr>
              <a:t>Property #2 (Structural): </a:t>
            </a:r>
            <a:r>
              <a:rPr lang="en-GB" sz="2400" dirty="0">
                <a:solidFill>
                  <a:srgbClr val="000000"/>
                </a:solidFill>
                <a:latin typeface="+mn-lt"/>
              </a:rPr>
              <a:t>All levels in a heap must full, except last </a:t>
            </a:r>
            <a:r>
              <a:rPr lang="en-GB" sz="2400" dirty="0" smtClean="0">
                <a:solidFill>
                  <a:srgbClr val="000000"/>
                </a:solidFill>
                <a:latin typeface="+mn-lt"/>
              </a:rPr>
              <a:t>level, nodes </a:t>
            </a:r>
            <a:r>
              <a:rPr lang="en-GB" sz="2400" dirty="0">
                <a:solidFill>
                  <a:srgbClr val="000000"/>
                </a:solidFill>
                <a:latin typeface="+mn-lt"/>
              </a:rPr>
              <a:t>must be filled from left to right strictly.</a:t>
            </a:r>
            <a:endParaRPr lang="en-GB" sz="2400" b="0" i="0" dirty="0">
              <a:solidFill>
                <a:srgbClr val="000000"/>
              </a:solidFill>
              <a:effectLst/>
              <a:latin typeface="+mn-lt"/>
            </a:endParaRPr>
          </a:p>
        </p:txBody>
      </p:sp>
    </p:spTree>
    <p:extLst>
      <p:ext uri="{BB962C8B-B14F-4D97-AF65-F5344CB8AC3E}">
        <p14:creationId xmlns:p14="http://schemas.microsoft.com/office/powerpoint/2010/main" val="1213027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54037"/>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Max Heap </a:t>
            </a:r>
            <a:endParaRPr lang="en-US" sz="3200" dirty="0">
              <a:solidFill>
                <a:srgbClr val="7E1B68"/>
              </a:solidFill>
              <a:latin typeface="Calibri"/>
            </a:endParaRPr>
          </a:p>
          <a:p>
            <a:pPr fontAlgn="auto">
              <a:spcAft>
                <a:spcPts val="0"/>
              </a:spcAft>
              <a:defRPr/>
            </a:pPr>
            <a:endParaRPr lang="de-DE"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TextBox 4"/>
          <p:cNvSpPr txBox="1"/>
          <p:nvPr/>
        </p:nvSpPr>
        <p:spPr>
          <a:xfrm>
            <a:off x="201613" y="1219200"/>
            <a:ext cx="8871403" cy="1938992"/>
          </a:xfrm>
          <a:prstGeom prst="rect">
            <a:avLst/>
          </a:prstGeom>
          <a:noFill/>
        </p:spPr>
        <p:txBody>
          <a:bodyPr wrap="square" rtlCol="0">
            <a:spAutoFit/>
          </a:bodyPr>
          <a:lstStyle/>
          <a:p>
            <a:pPr fontAlgn="auto">
              <a:spcAft>
                <a:spcPts val="0"/>
              </a:spcAft>
              <a:defRPr/>
            </a:pPr>
            <a:r>
              <a:rPr lang="en-GB" sz="2400" b="1" dirty="0" smtClean="0">
                <a:latin typeface="+mn-lt"/>
              </a:rPr>
              <a:t>Definition:</a:t>
            </a:r>
          </a:p>
          <a:p>
            <a:pPr fontAlgn="auto">
              <a:spcAft>
                <a:spcPts val="0"/>
              </a:spcAft>
              <a:defRPr/>
            </a:pPr>
            <a:endParaRPr lang="en-GB" sz="2400" dirty="0" smtClean="0">
              <a:latin typeface="+mn-lt"/>
            </a:endParaRPr>
          </a:p>
          <a:p>
            <a:pPr fontAlgn="auto">
              <a:spcAft>
                <a:spcPts val="0"/>
              </a:spcAft>
              <a:defRPr/>
            </a:pPr>
            <a:r>
              <a:rPr lang="en-GB" sz="2400" dirty="0" smtClean="0">
                <a:latin typeface="+mn-lt"/>
              </a:rPr>
              <a:t>Max </a:t>
            </a:r>
            <a:r>
              <a:rPr lang="en-GB" sz="2400" dirty="0">
                <a:latin typeface="+mn-lt"/>
              </a:rPr>
              <a:t>heap is a specialized full binary tree in which every parent node contains greater or equal value than its child nodes. And last leaf node can be alone.</a:t>
            </a:r>
            <a:endParaRPr lang="en-US" sz="2400" dirty="0">
              <a:latin typeface="+mn-lt"/>
            </a:endParaRPr>
          </a:p>
        </p:txBody>
      </p:sp>
      <p:pic>
        <p:nvPicPr>
          <p:cNvPr id="4098" name="Picture 2" descr="http://btechsmartclass.com/DS/images/Max%20He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3048000"/>
            <a:ext cx="5029200" cy="31763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6172200"/>
            <a:ext cx="8839200" cy="707886"/>
          </a:xfrm>
          <a:prstGeom prst="rect">
            <a:avLst/>
          </a:prstGeom>
        </p:spPr>
        <p:txBody>
          <a:bodyPr wrap="square">
            <a:spAutoFit/>
          </a:bodyPr>
          <a:lstStyle/>
          <a:p>
            <a:pPr algn="ctr"/>
            <a:r>
              <a:rPr lang="en-GB" sz="2000" dirty="0">
                <a:solidFill>
                  <a:srgbClr val="000000"/>
                </a:solidFill>
                <a:latin typeface="+mn-lt"/>
              </a:rPr>
              <a:t>Above tree is satisfying both Ordering property and Structural property according to the Max Heap data structure.</a:t>
            </a:r>
            <a:endParaRPr lang="en-US" sz="2000" dirty="0">
              <a:latin typeface="+mn-lt"/>
            </a:endParaRPr>
          </a:p>
        </p:txBody>
      </p:sp>
    </p:spTree>
    <p:extLst>
      <p:ext uri="{BB962C8B-B14F-4D97-AF65-F5344CB8AC3E}">
        <p14:creationId xmlns:p14="http://schemas.microsoft.com/office/powerpoint/2010/main" val="40454556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6446</TotalTime>
  <Words>708</Words>
  <Application>Microsoft Office PowerPoint</Application>
  <PresentationFormat>On-screen Show (4:3)</PresentationFormat>
  <Paragraphs>157</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ＭＳ Ｐゴシック</vt:lpstr>
      <vt:lpstr>Arial</vt:lpstr>
      <vt:lpstr>Calibri</vt:lpstr>
      <vt:lpstr>Trebuchet MS</vt:lpstr>
      <vt:lpstr>Wingdings</vt:lpstr>
      <vt:lpstr>Motyw pakietu Office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polsl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zawt_ss</dc:creator>
  <cp:lastModifiedBy>Microsoft</cp:lastModifiedBy>
  <cp:revision>927</cp:revision>
  <dcterms:created xsi:type="dcterms:W3CDTF">2008-08-12T13:18:47Z</dcterms:created>
  <dcterms:modified xsi:type="dcterms:W3CDTF">2019-04-28T17:02:22Z</dcterms:modified>
</cp:coreProperties>
</file>